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ags/tag71.xml" ContentType="application/vnd.openxmlformats-officedocument.presentationml.tags+xml"/>
  <Override PartName="/ppt/tags/tag72.xml" ContentType="application/vnd.openxmlformats-officedocument.presentationml.tags+xml"/>
  <Override PartName="/ppt/notesSlides/notesSlide1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2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31.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34.xml" ContentType="application/vnd.openxmlformats-officedocument.presentationml.notesSlide+xml"/>
  <Override PartName="/ppt/tags/tag137.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845" r:id="rId2"/>
    <p:sldId id="929" r:id="rId3"/>
    <p:sldId id="935" r:id="rId4"/>
    <p:sldId id="934" r:id="rId5"/>
    <p:sldId id="936" r:id="rId6"/>
    <p:sldId id="937" r:id="rId7"/>
    <p:sldId id="938" r:id="rId8"/>
    <p:sldId id="939" r:id="rId9"/>
    <p:sldId id="940" r:id="rId10"/>
    <p:sldId id="966" r:id="rId11"/>
    <p:sldId id="967" r:id="rId12"/>
    <p:sldId id="942" r:id="rId13"/>
    <p:sldId id="943" r:id="rId14"/>
    <p:sldId id="944" r:id="rId15"/>
    <p:sldId id="945" r:id="rId16"/>
    <p:sldId id="946" r:id="rId17"/>
    <p:sldId id="947" r:id="rId18"/>
    <p:sldId id="948" r:id="rId19"/>
    <p:sldId id="949" r:id="rId20"/>
    <p:sldId id="950" r:id="rId21"/>
    <p:sldId id="951" r:id="rId22"/>
    <p:sldId id="952" r:id="rId23"/>
    <p:sldId id="953" r:id="rId24"/>
    <p:sldId id="954" r:id="rId25"/>
    <p:sldId id="955" r:id="rId26"/>
    <p:sldId id="957" r:id="rId27"/>
    <p:sldId id="958" r:id="rId28"/>
    <p:sldId id="959" r:id="rId29"/>
    <p:sldId id="960" r:id="rId30"/>
    <p:sldId id="961" r:id="rId31"/>
    <p:sldId id="962" r:id="rId32"/>
    <p:sldId id="963" r:id="rId33"/>
    <p:sldId id="964" r:id="rId34"/>
    <p:sldId id="965" r:id="rId35"/>
    <p:sldId id="287" r:id="rId3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17" userDrawn="1">
          <p15:clr>
            <a:srgbClr val="A4A3A4"/>
          </p15:clr>
        </p15:guide>
        <p15:guide id="2" orient="horz" pos="2323" userDrawn="1">
          <p15:clr>
            <a:srgbClr val="A4A3A4"/>
          </p15:clr>
        </p15:guide>
        <p15:guide id="3" pos="3747">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guide id="3"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Boucher" initials="LorieB" lastIdx="21" clrIdx="0"/>
  <p:cmAuthor id="1" name="Lisa B. " initials="LB"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CCCC"/>
    <a:srgbClr val="FF9999"/>
    <a:srgbClr val="F35D29"/>
    <a:srgbClr val="C02427"/>
    <a:srgbClr val="9FA617"/>
    <a:srgbClr val="10C053"/>
    <a:srgbClr val="D59F0F"/>
    <a:srgbClr val="62C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82671" autoAdjust="0"/>
  </p:normalViewPr>
  <p:slideViewPr>
    <p:cSldViewPr snapToGrid="0" snapToObjects="1" showGuides="1">
      <p:cViewPr varScale="1">
        <p:scale>
          <a:sx n="128" d="100"/>
          <a:sy n="128" d="100"/>
        </p:scale>
        <p:origin x="-1182" y="-90"/>
      </p:cViewPr>
      <p:guideLst>
        <p:guide orient="horz" pos="917"/>
        <p:guide orient="horz" pos="2323"/>
        <p:guide pos="3747"/>
      </p:guideLst>
    </p:cSldViewPr>
  </p:slideViewPr>
  <p:outlineViewPr>
    <p:cViewPr>
      <p:scale>
        <a:sx n="33" d="100"/>
        <a:sy n="33" d="100"/>
      </p:scale>
      <p:origin x="0" y="-8952"/>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p:scale>
          <a:sx n="100" d="100"/>
          <a:sy n="100" d="100"/>
        </p:scale>
        <p:origin x="-2832" y="822"/>
      </p:cViewPr>
      <p:guideLst>
        <p:guide orient="horz" pos="2928"/>
        <p:guide pos="220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7930687235524121"/>
          <c:y val="0.20698955300171726"/>
          <c:w val="9.8470924217179651E-2"/>
          <c:h val="0.58602043453539898"/>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Sheet1!$A$2:$A$9</c:f>
              <c:strCache>
                <c:ptCount val="8"/>
                <c:pt idx="0">
                  <c:v>A+</c:v>
                </c:pt>
                <c:pt idx="1">
                  <c:v>A-</c:v>
                </c:pt>
                <c:pt idx="2">
                  <c:v>B+</c:v>
                </c:pt>
                <c:pt idx="3">
                  <c:v>B-</c:v>
                </c:pt>
                <c:pt idx="4">
                  <c:v>O+</c:v>
                </c:pt>
                <c:pt idx="5">
                  <c:v>O-</c:v>
                </c:pt>
                <c:pt idx="6">
                  <c:v>AB+</c:v>
                </c:pt>
                <c:pt idx="7">
                  <c:v>AB-</c:v>
                </c:pt>
              </c:strCache>
            </c:strRef>
          </c:cat>
          <c:val>
            <c:numRef>
              <c:f>Sheet1!$B$2:$B$9</c:f>
              <c:numCache>
                <c:formatCode>0%</c:formatCode>
                <c:ptCount val="8"/>
                <c:pt idx="0">
                  <c:v>0.3600000000000001</c:v>
                </c:pt>
                <c:pt idx="1">
                  <c:v>6.0000000000000019E-2</c:v>
                </c:pt>
                <c:pt idx="2" formatCode="0.00%">
                  <c:v>7.6000000000000026E-2</c:v>
                </c:pt>
                <c:pt idx="3" formatCode="0.00%">
                  <c:v>1.4000000000000004E-2</c:v>
                </c:pt>
                <c:pt idx="4" formatCode="0.00%">
                  <c:v>0.39000000000000012</c:v>
                </c:pt>
                <c:pt idx="5" formatCode="0.00%">
                  <c:v>7.0000000000000034E-2</c:v>
                </c:pt>
                <c:pt idx="6" formatCode="0.00%">
                  <c:v>2.5000000000000008E-2</c:v>
                </c:pt>
                <c:pt idx="7" formatCode="0.00%">
                  <c:v>5.0000000000000018E-3</c:v>
                </c:pt>
              </c:numCache>
            </c:numRef>
          </c:val>
          <c:extLst xmlns:c16r2="http://schemas.microsoft.com/office/drawing/2015/06/chart">
            <c:ext xmlns:c16="http://schemas.microsoft.com/office/drawing/2014/chart" uri="{C3380CC4-5D6E-409C-BE32-E72D297353CC}">
              <c16:uniqueId val="{00000000-3900-45E0-8FD0-31ECFEDCFD6A}"/>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0.54406</cdr:x>
      <cdr:y>0.74255</cdr:y>
    </cdr:from>
    <cdr:to>
      <cdr:x>0.66023</cdr:x>
      <cdr:y>0.83026</cdr:y>
    </cdr:to>
    <cdr:sp macro="" textlink="">
      <cdr:nvSpPr>
        <cdr:cNvPr id="6" name="Oval Callout 5"/>
        <cdr:cNvSpPr/>
      </cdr:nvSpPr>
      <cdr:spPr>
        <a:xfrm xmlns:a="http://schemas.openxmlformats.org/drawingml/2006/main">
          <a:off x="3316589" y="3017723"/>
          <a:ext cx="708155" cy="356436"/>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6 %</a:t>
          </a:r>
        </a:p>
      </cdr:txBody>
    </cdr:sp>
  </cdr:relSizeAnchor>
  <cdr:relSizeAnchor xmlns:cdr="http://schemas.openxmlformats.org/drawingml/2006/chartDrawing">
    <cdr:from>
      <cdr:x>0.43977</cdr:x>
      <cdr:y>0.81937</cdr:y>
    </cdr:from>
    <cdr:to>
      <cdr:x>0.56932</cdr:x>
      <cdr:y>0.93935</cdr:y>
    </cdr:to>
    <cdr:sp macro="" textlink="">
      <cdr:nvSpPr>
        <cdr:cNvPr id="7" name="Oval Callout 6"/>
        <cdr:cNvSpPr/>
      </cdr:nvSpPr>
      <cdr:spPr>
        <a:xfrm xmlns:a="http://schemas.openxmlformats.org/drawingml/2006/main">
          <a:off x="2680854" y="3329931"/>
          <a:ext cx="789709" cy="487574"/>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b="1" dirty="0"/>
            <a:t>7,6 %</a:t>
          </a:r>
        </a:p>
      </cdr:txBody>
    </cdr:sp>
  </cdr:relSizeAnchor>
  <cdr:relSizeAnchor xmlns:cdr="http://schemas.openxmlformats.org/drawingml/2006/chartDrawing">
    <cdr:from>
      <cdr:x>0.14868</cdr:x>
      <cdr:y>0.50113</cdr:y>
    </cdr:from>
    <cdr:to>
      <cdr:x>0.26569</cdr:x>
      <cdr:y>0.5982</cdr:y>
    </cdr:to>
    <cdr:sp macro="" textlink="">
      <cdr:nvSpPr>
        <cdr:cNvPr id="8" name="Oval Callout 7"/>
        <cdr:cNvSpPr/>
      </cdr:nvSpPr>
      <cdr:spPr>
        <a:xfrm xmlns:a="http://schemas.openxmlformats.org/drawingml/2006/main">
          <a:off x="906379" y="2036589"/>
          <a:ext cx="713288" cy="394498"/>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39 %</a:t>
          </a:r>
        </a:p>
      </cdr:txBody>
    </cdr:sp>
  </cdr:relSizeAnchor>
  <cdr:relSizeAnchor xmlns:cdr="http://schemas.openxmlformats.org/drawingml/2006/chartDrawing">
    <cdr:from>
      <cdr:x>0.56241</cdr:x>
      <cdr:y>0.30898</cdr:y>
    </cdr:from>
    <cdr:to>
      <cdr:x>0.70114</cdr:x>
      <cdr:y>0.41776</cdr:y>
    </cdr:to>
    <cdr:sp macro="" textlink="">
      <cdr:nvSpPr>
        <cdr:cNvPr id="9" name="Oval Callout 8"/>
        <cdr:cNvSpPr/>
      </cdr:nvSpPr>
      <cdr:spPr>
        <a:xfrm xmlns:a="http://schemas.openxmlformats.org/drawingml/2006/main">
          <a:off x="3428451" y="1255695"/>
          <a:ext cx="845676" cy="442064"/>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36 %</a:t>
          </a:r>
        </a:p>
      </cdr:txBody>
    </cdr:sp>
  </cdr:relSizeAnchor>
  <cdr:relSizeAnchor xmlns:cdr="http://schemas.openxmlformats.org/drawingml/2006/chartDrawing">
    <cdr:from>
      <cdr:x>0.27503</cdr:x>
      <cdr:y>0.10646</cdr:y>
    </cdr:from>
    <cdr:to>
      <cdr:x>0.39205</cdr:x>
      <cdr:y>0.21385</cdr:y>
    </cdr:to>
    <cdr:sp macro="" textlink="">
      <cdr:nvSpPr>
        <cdr:cNvPr id="10" name="Oval Callout 9"/>
        <cdr:cNvSpPr/>
      </cdr:nvSpPr>
      <cdr:spPr>
        <a:xfrm xmlns:a="http://schemas.openxmlformats.org/drawingml/2006/main">
          <a:off x="1676578" y="432643"/>
          <a:ext cx="713331" cy="436463"/>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7 %</a:t>
          </a:r>
        </a:p>
      </cdr:txBody>
    </cdr:sp>
  </cdr:relSizeAnchor>
  <cdr:relSizeAnchor xmlns:cdr="http://schemas.openxmlformats.org/drawingml/2006/chartDrawing">
    <cdr:from>
      <cdr:x>0.39194</cdr:x>
      <cdr:y>0.06631</cdr:y>
    </cdr:from>
    <cdr:to>
      <cdr:x>0.52159</cdr:x>
      <cdr:y>0.18748</cdr:y>
    </cdr:to>
    <cdr:sp macro="" textlink="">
      <cdr:nvSpPr>
        <cdr:cNvPr id="11" name="Oval Callout 10"/>
        <cdr:cNvSpPr/>
      </cdr:nvSpPr>
      <cdr:spPr>
        <a:xfrm xmlns:a="http://schemas.openxmlformats.org/drawingml/2006/main">
          <a:off x="2389260" y="269489"/>
          <a:ext cx="790358" cy="492414"/>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0,5 %</a:t>
          </a:r>
        </a:p>
      </cdr:txBody>
    </cdr:sp>
  </cdr:relSizeAnchor>
  <cdr:relSizeAnchor xmlns:cdr="http://schemas.openxmlformats.org/drawingml/2006/chartDrawing">
    <cdr:from>
      <cdr:x>0.3938</cdr:x>
      <cdr:y>0.6358</cdr:y>
    </cdr:from>
    <cdr:to>
      <cdr:x>0.51752</cdr:x>
      <cdr:y>0.75699</cdr:y>
    </cdr:to>
    <cdr:sp macro="" textlink="">
      <cdr:nvSpPr>
        <cdr:cNvPr id="12" name="Oval Callout 11"/>
        <cdr:cNvSpPr/>
      </cdr:nvSpPr>
      <cdr:spPr>
        <a:xfrm xmlns:a="http://schemas.openxmlformats.org/drawingml/2006/main">
          <a:off x="2400577" y="2583894"/>
          <a:ext cx="754214" cy="492508"/>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1,4 %</a:t>
          </a:r>
        </a:p>
      </cdr:txBody>
    </cdr:sp>
  </cdr:relSizeAnchor>
  <cdr:relSizeAnchor xmlns:cdr="http://schemas.openxmlformats.org/drawingml/2006/chartDrawing">
    <cdr:from>
      <cdr:x>0.38504</cdr:x>
      <cdr:y>0.24413</cdr:y>
    </cdr:from>
    <cdr:to>
      <cdr:x>0.51932</cdr:x>
      <cdr:y>0.37003</cdr:y>
    </cdr:to>
    <cdr:sp macro="" textlink="">
      <cdr:nvSpPr>
        <cdr:cNvPr id="13" name="Oval Callout 12"/>
        <cdr:cNvSpPr/>
      </cdr:nvSpPr>
      <cdr:spPr>
        <a:xfrm xmlns:a="http://schemas.openxmlformats.org/drawingml/2006/main">
          <a:off x="2347204" y="992152"/>
          <a:ext cx="818560" cy="511644"/>
        </a:xfrm>
        <a:prstGeom xmlns:a="http://schemas.openxmlformats.org/drawingml/2006/main" prst="wedgeEllipseCallou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2,5 %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C3D4A35-FA2F-5845-B425-A1277590B108}" type="datetimeFigureOut">
              <a:rPr lang="en-US" smtClean="0"/>
              <a:pPr/>
              <a:t>2017-09-05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55BEB87-8F3E-9046-A13D-5F26761DA180}" type="slidenum">
              <a:rPr lang="en-US" smtClean="0"/>
              <a:pPr/>
              <a:t>‹#›</a:t>
            </a:fld>
            <a:endParaRPr lang="en-US" dirty="0"/>
          </a:p>
        </p:txBody>
      </p:sp>
    </p:spTree>
    <p:extLst>
      <p:ext uri="{BB962C8B-B14F-4D97-AF65-F5344CB8AC3E}">
        <p14:creationId xmlns:p14="http://schemas.microsoft.com/office/powerpoint/2010/main" val="669436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2545C02-31A0-5841-B748-1025D94E40E7}" type="datetimeFigureOut">
              <a:rPr lang="en-US" smtClean="0"/>
              <a:pPr/>
              <a:t>2017-09-05</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88AD3B7-B4FE-5E4A-8930-29951D2727CC}" type="slidenum">
              <a:rPr lang="en-US" smtClean="0"/>
              <a:pPr/>
              <a:t>‹#›</a:t>
            </a:fld>
            <a:endParaRPr lang="en-US" dirty="0"/>
          </a:p>
        </p:txBody>
      </p:sp>
    </p:spTree>
    <p:extLst>
      <p:ext uri="{BB962C8B-B14F-4D97-AF65-F5344CB8AC3E}">
        <p14:creationId xmlns:p14="http://schemas.microsoft.com/office/powerpoint/2010/main" val="192042422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Blood_plasma" TargetMode="External"/><Relationship Id="rId3" Type="http://schemas.openxmlformats.org/officeDocument/2006/relationships/hyperlink" Target="https://en.wikipedia.org/wiki/Blood" TargetMode="External"/><Relationship Id="rId7" Type="http://schemas.openxmlformats.org/officeDocument/2006/relationships/hyperlink" Target="https://en.wikipedia.org/wiki/Red_blood_cel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Transfusion_medicine" TargetMode="External"/><Relationship Id="rId5" Type="http://schemas.openxmlformats.org/officeDocument/2006/relationships/hyperlink" Target="https://en.wikipedia.org/wiki/Whole_blood" TargetMode="External"/><Relationship Id="rId4" Type="http://schemas.openxmlformats.org/officeDocument/2006/relationships/hyperlink" Target="https://en.wikipedia.org/wiki/Blood_transfusion" TargetMode="External"/><Relationship Id="rId9" Type="http://schemas.openxmlformats.org/officeDocument/2006/relationships/hyperlink" Target="https://en.wikipedia.org/wiki/Platele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lood.ca/en/cordbloo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b="1" dirty="0"/>
          </a:p>
        </p:txBody>
      </p:sp>
    </p:spTree>
    <p:extLst>
      <p:ext uri="{BB962C8B-B14F-4D97-AF65-F5344CB8AC3E}">
        <p14:creationId xmlns:p14="http://schemas.microsoft.com/office/powerpoint/2010/main" val="250858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Je vais maintenant</a:t>
            </a:r>
            <a:r>
              <a:rPr lang="fr-CA" baseline="0" noProof="0" dirty="0"/>
              <a:t> vous apprendre quelques fait au sujet du sang.</a:t>
            </a:r>
            <a:endParaRPr lang="fr-CA" noProof="0" dirty="0"/>
          </a:p>
        </p:txBody>
      </p:sp>
    </p:spTree>
    <p:extLst>
      <p:ext uri="{BB962C8B-B14F-4D97-AF65-F5344CB8AC3E}">
        <p14:creationId xmlns:p14="http://schemas.microsoft.com/office/powerpoint/2010/main" val="334954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Le sang comprend quatre composants :</a:t>
            </a:r>
          </a:p>
          <a:p>
            <a:r>
              <a:rPr lang="fr-CA" altLang="en-US" dirty="0"/>
              <a:t>les globules rouges, le plasma, les plaquettes et les globules blancs</a:t>
            </a:r>
          </a:p>
          <a:p>
            <a:endParaRPr lang="fr-CA" altLang="en-US" dirty="0"/>
          </a:p>
          <a:p>
            <a:r>
              <a:rPr lang="fr-CA" altLang="en-US" dirty="0"/>
              <a:t>Une fois séparés... (diapositive suivante)</a:t>
            </a:r>
          </a:p>
          <a:p>
            <a:endParaRPr lang="en-US" dirty="0"/>
          </a:p>
        </p:txBody>
      </p:sp>
    </p:spTree>
    <p:extLst>
      <p:ext uri="{BB962C8B-B14F-4D97-AF65-F5344CB8AC3E}">
        <p14:creationId xmlns:p14="http://schemas.microsoft.com/office/powerpoint/2010/main" val="390630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Le sang est un tissu</a:t>
            </a:r>
            <a:r>
              <a:rPr lang="fr-CA" altLang="en-US" baseline="0" dirty="0"/>
              <a:t> liquide. Un tissu est un groupe de cellules d’origine similaire qui travaillent ensemble pour exécuter une fonction particulière. </a:t>
            </a:r>
            <a:endParaRPr lang="fr-CA" altLang="en-US" dirty="0"/>
          </a:p>
          <a:p>
            <a:endParaRPr lang="fr-CA" altLang="en-US" dirty="0"/>
          </a:p>
          <a:p>
            <a:r>
              <a:rPr lang="fr-CA" altLang="en-US" b="1" dirty="0"/>
              <a:t>Q : Quelqu’un peut-il me dire quelles sont les fonctions</a:t>
            </a:r>
            <a:r>
              <a:rPr lang="fr-CA" altLang="en-US" b="1" baseline="0" dirty="0"/>
              <a:t> du sang</a:t>
            </a:r>
            <a:r>
              <a:rPr lang="fr-CA" altLang="en-US" b="1" dirty="0"/>
              <a:t>?</a:t>
            </a:r>
          </a:p>
          <a:p>
            <a:endParaRPr lang="fr-CA" altLang="en-US" dirty="0"/>
          </a:p>
          <a:p>
            <a:r>
              <a:rPr lang="fr-CA" altLang="en-US" dirty="0"/>
              <a:t>R : Acheminer</a:t>
            </a:r>
            <a:r>
              <a:rPr lang="fr-CA" altLang="en-US" baseline="0" dirty="0"/>
              <a:t> l’oxygène et les substances nutritives jusqu’aux tissus.</a:t>
            </a:r>
            <a:endParaRPr lang="fr-CA" altLang="en-US" dirty="0"/>
          </a:p>
          <a:p>
            <a:r>
              <a:rPr lang="fr-CA" altLang="en-US" dirty="0"/>
              <a:t>Évacuer le dioxyde de carbone et les déchets des tissus.</a:t>
            </a:r>
          </a:p>
          <a:p>
            <a:r>
              <a:rPr lang="fr-CA" altLang="en-US" dirty="0"/>
              <a:t>Transporter les hormones jusqu’aux tissus destinataires.</a:t>
            </a:r>
          </a:p>
          <a:p>
            <a:r>
              <a:rPr lang="fr-CA" altLang="en-US" dirty="0"/>
              <a:t>Participer à</a:t>
            </a:r>
            <a:r>
              <a:rPr lang="fr-CA" altLang="en-US" baseline="0" dirty="0"/>
              <a:t> la régulation de la température et des fluides corporels.</a:t>
            </a:r>
            <a:endParaRPr lang="fr-CA" altLang="en-US" dirty="0"/>
          </a:p>
          <a:p>
            <a:r>
              <a:rPr lang="fr-CA" altLang="en-US" dirty="0"/>
              <a:t>Protéger l’organisme</a:t>
            </a:r>
            <a:r>
              <a:rPr lang="fr-CA" altLang="en-US" baseline="0" dirty="0"/>
              <a:t> des bactéries et des substances étrangères.</a:t>
            </a:r>
            <a:endParaRPr lang="fr-CA" altLang="en-US" dirty="0"/>
          </a:p>
          <a:p>
            <a:endParaRPr lang="fr-CA" altLang="en-US" dirty="0"/>
          </a:p>
          <a:p>
            <a:endParaRPr lang="fr-CA" altLang="en-US" dirty="0"/>
          </a:p>
          <a:p>
            <a:r>
              <a:rPr lang="fr-CA" altLang="en-US" dirty="0"/>
              <a:t>Le sang est essentiel à la vie. C’est un composant que nous avons tous en commun</a:t>
            </a:r>
            <a:r>
              <a:rPr lang="fr-CA" altLang="en-US" baseline="0" dirty="0"/>
              <a:t>!</a:t>
            </a:r>
            <a:endParaRPr lang="fr-CA"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341668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Tous les produits sanguins ont une durée</a:t>
            </a:r>
            <a:r>
              <a:rPr lang="fr-CA" altLang="en-US" baseline="0" dirty="0"/>
              <a:t> de conservation </a:t>
            </a:r>
            <a:r>
              <a:rPr lang="fr-CA" altLang="en-US" dirty="0"/>
              <a:t>: </a:t>
            </a:r>
          </a:p>
          <a:p>
            <a:endParaRPr lang="fr-CA" altLang="en-US" dirty="0"/>
          </a:p>
          <a:p>
            <a:r>
              <a:rPr lang="fr-CA" altLang="en-US" dirty="0"/>
              <a:t>Globules</a:t>
            </a:r>
            <a:r>
              <a:rPr lang="fr-CA" altLang="en-US" baseline="0" dirty="0"/>
              <a:t> rouges</a:t>
            </a:r>
            <a:r>
              <a:rPr lang="fr-CA" altLang="en-US" dirty="0"/>
              <a:t> – 42 jours</a:t>
            </a:r>
          </a:p>
          <a:p>
            <a:r>
              <a:rPr lang="fr-CA" altLang="en-US" dirty="0"/>
              <a:t>Plaquettes – 5 jours </a:t>
            </a:r>
          </a:p>
          <a:p>
            <a:pPr eaLnBrk="1" hangingPunct="1"/>
            <a:r>
              <a:rPr lang="fr-CA" altLang="en-US" dirty="0"/>
              <a:t>Plasma congelé  </a:t>
            </a:r>
            <a:r>
              <a:rPr lang="fr-CA" altLang="en-US" dirty="0">
                <a:latin typeface="Times New Roman"/>
                <a:cs typeface="Times New Roman"/>
              </a:rPr>
              <a:t>̶  jusqu’à</a:t>
            </a:r>
            <a:r>
              <a:rPr lang="fr-CA" altLang="en-US" baseline="0" dirty="0">
                <a:latin typeface="Times New Roman"/>
                <a:cs typeface="Times New Roman"/>
              </a:rPr>
              <a:t> un an</a:t>
            </a:r>
            <a:r>
              <a:rPr lang="fr-CA" altLang="en-US" dirty="0"/>
              <a:t>  </a:t>
            </a:r>
          </a:p>
          <a:p>
            <a:pPr eaLnBrk="1" hangingPunct="1"/>
            <a:endParaRPr lang="fr-CA" altLang="en-US" dirty="0"/>
          </a:p>
          <a:p>
            <a:pPr eaLnBrk="1" hangingPunct="1"/>
            <a:r>
              <a:rPr lang="fr-CA" altLang="en-US" dirty="0"/>
              <a:t>Le</a:t>
            </a:r>
            <a:r>
              <a:rPr lang="fr-CA" altLang="en-US" baseline="0" dirty="0"/>
              <a:t> plasma est la partie liquide du sang où les cellules sont en suspension. Il contient beaucoup des protéines de l’organisme qui aident à combattre les infections et contribuent à la coagulation. Il véhicule les substances nutritives jusqu’aux tissus et achemine les déchets organiques jusqu’aux poumons, au foie et aux reins par lesquels ils seront évacués. C’est le plasma qui aide à transporter les globules rouges, les plaquettes et les globules blancs dans tout le corps. </a:t>
            </a:r>
            <a:endParaRPr lang="fr-CA" altLang="en-US" dirty="0"/>
          </a:p>
          <a:p>
            <a:pPr eaLnBrk="1" hangingPunct="1"/>
            <a:r>
              <a:rPr lang="fr-CA" altLang="en-US" dirty="0"/>
              <a:t> </a:t>
            </a:r>
          </a:p>
          <a:p>
            <a:r>
              <a:rPr lang="fr-CA" altLang="en-US" dirty="0"/>
              <a:t>Comme la plupart des dons sont utilisés dans un délai de cinq jours, le besoin de sang est constant.    </a:t>
            </a:r>
          </a:p>
        </p:txBody>
      </p:sp>
    </p:spTree>
    <p:extLst>
      <p:ext uri="{BB962C8B-B14F-4D97-AF65-F5344CB8AC3E}">
        <p14:creationId xmlns:p14="http://schemas.microsoft.com/office/powerpoint/2010/main" val="260174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87228"/>
            <a:ext cx="5486400" cy="4183380"/>
          </a:xfrm>
        </p:spPr>
        <p:txBody>
          <a:bodyPr/>
          <a:lstStyle/>
          <a:p>
            <a:pPr eaLnBrk="1" hangingPunct="1">
              <a:defRPr/>
            </a:pPr>
            <a:r>
              <a:rPr lang="fr-CA" dirty="0">
                <a:solidFill>
                  <a:schemeClr val="tx1">
                    <a:lumMod val="95000"/>
                    <a:lumOff val="5000"/>
                  </a:schemeClr>
                </a:solidFill>
              </a:rPr>
              <a:t>Ces composants sont ensuite transformés en </a:t>
            </a:r>
            <a:r>
              <a:rPr lang="fr-CA" b="1" dirty="0">
                <a:solidFill>
                  <a:schemeClr val="tx1">
                    <a:lumMod val="95000"/>
                    <a:lumOff val="5000"/>
                  </a:schemeClr>
                </a:solidFill>
              </a:rPr>
              <a:t>produits sanguins.  </a:t>
            </a:r>
          </a:p>
          <a:p>
            <a:pPr eaLnBrk="1" hangingPunct="1">
              <a:defRPr/>
            </a:pPr>
            <a:endParaRPr lang="fr-CA" b="1" dirty="0">
              <a:solidFill>
                <a:schemeClr val="tx1">
                  <a:lumMod val="95000"/>
                  <a:lumOff val="5000"/>
                </a:schemeClr>
              </a:solidFill>
            </a:endParaRPr>
          </a:p>
          <a:p>
            <a:pPr eaLnBrk="1" hangingPunct="1">
              <a:defRPr/>
            </a:pPr>
            <a:r>
              <a:rPr lang="fr-CA" b="1" dirty="0">
                <a:solidFill>
                  <a:schemeClr val="tx1">
                    <a:lumMod val="95000"/>
                    <a:lumOff val="5000"/>
                  </a:schemeClr>
                </a:solidFill>
              </a:rPr>
              <a:t>Un produit sanguin</a:t>
            </a:r>
            <a:r>
              <a:rPr lang="fr-CA" dirty="0">
                <a:solidFill>
                  <a:schemeClr val="tx1">
                    <a:lumMod val="95000"/>
                    <a:lumOff val="5000"/>
                  </a:schemeClr>
                </a:solidFill>
              </a:rPr>
              <a:t> est un composant du </a:t>
            </a:r>
            <a:r>
              <a:rPr lang="fr-CA" dirty="0">
                <a:solidFill>
                  <a:schemeClr val="tx1">
                    <a:lumMod val="95000"/>
                    <a:lumOff val="5000"/>
                  </a:schemeClr>
                </a:solidFill>
                <a:hlinkClick r:id="rId3" tooltip="Blood"/>
              </a:rPr>
              <a:t>sang</a:t>
            </a:r>
            <a:r>
              <a:rPr lang="fr-CA" dirty="0">
                <a:solidFill>
                  <a:schemeClr val="tx1">
                    <a:lumMod val="95000"/>
                    <a:lumOff val="5000"/>
                  </a:schemeClr>
                </a:solidFill>
              </a:rPr>
              <a:t> prélevé d’un donneur et destiné à être utilisé dans une </a:t>
            </a:r>
            <a:r>
              <a:rPr lang="fr-CA" dirty="0">
                <a:solidFill>
                  <a:schemeClr val="tx1">
                    <a:lumMod val="95000"/>
                    <a:lumOff val="5000"/>
                  </a:schemeClr>
                </a:solidFill>
                <a:hlinkClick r:id="rId4" tooltip="Blood transfusion"/>
              </a:rPr>
              <a:t>transfusion sanguine</a:t>
            </a:r>
            <a:r>
              <a:rPr lang="fr-CA" dirty="0">
                <a:solidFill>
                  <a:schemeClr val="tx1">
                    <a:lumMod val="95000"/>
                    <a:lumOff val="5000"/>
                  </a:schemeClr>
                </a:solidFill>
              </a:rPr>
              <a:t>. À l’heure actuelle, le </a:t>
            </a:r>
            <a:r>
              <a:rPr lang="fr-CA" dirty="0">
                <a:solidFill>
                  <a:schemeClr val="tx1">
                    <a:lumMod val="95000"/>
                    <a:lumOff val="5000"/>
                  </a:schemeClr>
                </a:solidFill>
                <a:hlinkClick r:id="rId5" tooltip="Whole blood"/>
              </a:rPr>
              <a:t>sang total</a:t>
            </a:r>
            <a:r>
              <a:rPr lang="fr-CA" dirty="0">
                <a:solidFill>
                  <a:schemeClr val="tx1">
                    <a:lumMod val="95000"/>
                    <a:lumOff val="5000"/>
                  </a:schemeClr>
                </a:solidFill>
              </a:rPr>
              <a:t> est peu fréquemment utilisé en </a:t>
            </a:r>
            <a:r>
              <a:rPr lang="fr-CA" dirty="0">
                <a:solidFill>
                  <a:schemeClr val="tx1">
                    <a:lumMod val="95000"/>
                    <a:lumOff val="5000"/>
                  </a:schemeClr>
                </a:solidFill>
                <a:hlinkClick r:id="rId6" tooltip="Transfusion medicine"/>
              </a:rPr>
              <a:t>médecine transfusionnelle</a:t>
            </a:r>
            <a:r>
              <a:rPr lang="fr-CA" dirty="0">
                <a:solidFill>
                  <a:schemeClr val="tx1">
                    <a:lumMod val="95000"/>
                    <a:lumOff val="5000"/>
                  </a:schemeClr>
                </a:solidFill>
              </a:rPr>
              <a:t>; la plupart des produits sanguins comprennent des composants traités particuliers, comme les </a:t>
            </a:r>
            <a:r>
              <a:rPr lang="fr-CA" u="sng" dirty="0">
                <a:solidFill>
                  <a:schemeClr val="tx1">
                    <a:lumMod val="95000"/>
                    <a:lumOff val="5000"/>
                  </a:schemeClr>
                </a:solidFill>
                <a:hlinkClick r:id="rId7" tooltip="Red blood cell"/>
              </a:rPr>
              <a:t>globules rouges</a:t>
            </a:r>
            <a:r>
              <a:rPr lang="fr-CA" dirty="0">
                <a:solidFill>
                  <a:schemeClr val="tx1">
                    <a:lumMod val="95000"/>
                    <a:lumOff val="5000"/>
                  </a:schemeClr>
                </a:solidFill>
              </a:rPr>
              <a:t>, le </a:t>
            </a:r>
            <a:r>
              <a:rPr lang="fr-CA" dirty="0">
                <a:solidFill>
                  <a:schemeClr val="tx1">
                    <a:lumMod val="95000"/>
                    <a:lumOff val="5000"/>
                  </a:schemeClr>
                </a:solidFill>
                <a:hlinkClick r:id="rId8" tooltip="Blood plasma"/>
              </a:rPr>
              <a:t>plasma</a:t>
            </a:r>
            <a:r>
              <a:rPr lang="fr-CA" dirty="0">
                <a:solidFill>
                  <a:schemeClr val="tx1">
                    <a:lumMod val="95000"/>
                    <a:lumOff val="5000"/>
                  </a:schemeClr>
                </a:solidFill>
              </a:rPr>
              <a:t> ou les </a:t>
            </a:r>
            <a:r>
              <a:rPr lang="fr-CA" dirty="0">
                <a:solidFill>
                  <a:schemeClr val="tx1">
                    <a:lumMod val="95000"/>
                    <a:lumOff val="5000"/>
                  </a:schemeClr>
                </a:solidFill>
                <a:hlinkClick r:id="rId9" tooltip="Platelet"/>
              </a:rPr>
              <a:t>plaquettes</a:t>
            </a:r>
            <a:r>
              <a:rPr lang="fr-CA" dirty="0">
                <a:solidFill>
                  <a:schemeClr val="tx1">
                    <a:lumMod val="95000"/>
                    <a:lumOff val="5000"/>
                  </a:schemeClr>
                </a:solidFill>
              </a:rPr>
              <a:t>.  </a:t>
            </a:r>
          </a:p>
          <a:p>
            <a:pPr eaLnBrk="1" hangingPunct="1">
              <a:defRPr/>
            </a:pPr>
            <a:r>
              <a:rPr lang="fr-CA" dirty="0">
                <a:solidFill>
                  <a:schemeClr val="tx1">
                    <a:lumMod val="95000"/>
                    <a:lumOff val="5000"/>
                  </a:schemeClr>
                </a:solidFill>
              </a:rPr>
              <a:t/>
            </a:r>
            <a:br>
              <a:rPr lang="fr-CA" dirty="0">
                <a:solidFill>
                  <a:schemeClr val="tx1">
                    <a:lumMod val="95000"/>
                    <a:lumOff val="5000"/>
                  </a:schemeClr>
                </a:solidFill>
              </a:rPr>
            </a:br>
            <a:r>
              <a:rPr lang="fr-CA" dirty="0">
                <a:solidFill>
                  <a:schemeClr val="tx1">
                    <a:lumMod val="95000"/>
                    <a:lumOff val="5000"/>
                  </a:schemeClr>
                </a:solidFill>
              </a:rPr>
              <a:t>À quoi peuvent servir ces composants? </a:t>
            </a:r>
          </a:p>
          <a:p>
            <a:pPr eaLnBrk="1" hangingPunct="1">
              <a:defRPr/>
            </a:pPr>
            <a:endParaRPr lang="fr-CA" dirty="0">
              <a:solidFill>
                <a:schemeClr val="tx1">
                  <a:lumMod val="95000"/>
                  <a:lumOff val="5000"/>
                </a:schemeClr>
              </a:solidFill>
            </a:endParaRPr>
          </a:p>
          <a:p>
            <a:pPr eaLnBrk="1" hangingPunct="1">
              <a:defRPr/>
            </a:pPr>
            <a:r>
              <a:rPr lang="fr-CA" dirty="0">
                <a:solidFill>
                  <a:schemeClr val="tx1">
                    <a:lumMod val="95000"/>
                    <a:lumOff val="5000"/>
                  </a:schemeClr>
                </a:solidFill>
              </a:rPr>
              <a:t>Les globules rouges permettent de soigner les accidentés de la route, les patients devant subir une intervention chirurgicale et les personnes anémiques.</a:t>
            </a:r>
          </a:p>
          <a:p>
            <a:pPr eaLnBrk="1" hangingPunct="1">
              <a:defRPr/>
            </a:pPr>
            <a:endParaRPr lang="fr-CA" dirty="0">
              <a:solidFill>
                <a:schemeClr val="tx1">
                  <a:lumMod val="95000"/>
                  <a:lumOff val="5000"/>
                </a:schemeClr>
              </a:solidFill>
            </a:endParaRPr>
          </a:p>
          <a:p>
            <a:pPr eaLnBrk="1" hangingPunct="1">
              <a:defRPr/>
            </a:pPr>
            <a:r>
              <a:rPr lang="fr-CA" dirty="0">
                <a:solidFill>
                  <a:schemeClr val="tx1">
                    <a:lumMod val="95000"/>
                    <a:lumOff val="5000"/>
                  </a:schemeClr>
                </a:solidFill>
              </a:rPr>
              <a:t>Le plasma est efficace pour traiter les patients en état de choc ou souffrant de brûlures.</a:t>
            </a:r>
          </a:p>
          <a:p>
            <a:pPr eaLnBrk="1" hangingPunct="1">
              <a:defRPr/>
            </a:pPr>
            <a:endParaRPr lang="fr-CA" dirty="0">
              <a:solidFill>
                <a:schemeClr val="tx1">
                  <a:lumMod val="95000"/>
                  <a:lumOff val="5000"/>
                </a:schemeClr>
              </a:solidFill>
            </a:endParaRPr>
          </a:p>
          <a:p>
            <a:pPr eaLnBrk="1" hangingPunct="1">
              <a:defRPr/>
            </a:pPr>
            <a:r>
              <a:rPr lang="fr-CA" dirty="0">
                <a:solidFill>
                  <a:schemeClr val="tx1">
                    <a:lumMod val="95000"/>
                    <a:lumOff val="5000"/>
                  </a:schemeClr>
                </a:solidFill>
              </a:rPr>
              <a:t>Les plaquettes, qui sont les cellules les plus petites de notre corps, contribuent à la coagulation du sang en cas de rupture d’un vaisseau sanguin</a:t>
            </a:r>
            <a:r>
              <a:rPr lang="fr-CA" altLang="en-US" dirty="0">
                <a:latin typeface="Maiandra GD" pitchFamily="34" charset="0"/>
              </a:rPr>
              <a:t>. Elles peuvent être utilisées pour traiter les patients atteints de la leucémie ou d’autres cancers, ou encore les personnes ayant un trouble de la coagulation. </a:t>
            </a:r>
          </a:p>
          <a:p>
            <a:pPr eaLnBrk="1" hangingPunct="1">
              <a:defRPr/>
            </a:pPr>
            <a:endParaRPr lang="fr-CA" dirty="0">
              <a:solidFill>
                <a:schemeClr val="tx1">
                  <a:lumMod val="95000"/>
                  <a:lumOff val="5000"/>
                </a:schemeClr>
              </a:solidFill>
            </a:endParaRPr>
          </a:p>
          <a:p>
            <a:pPr eaLnBrk="1" hangingPunct="1">
              <a:defRPr/>
            </a:pPr>
            <a:r>
              <a:rPr lang="fr-CA" altLang="en-US" dirty="0">
                <a:latin typeface="Maiandra GD" pitchFamily="34" charset="0"/>
              </a:rPr>
              <a:t>On ne transfuse pas les globules blancs, car ils sont porteurs d’anticorps particuliers pouvant être dangereux pour une personne malade.</a:t>
            </a:r>
          </a:p>
          <a:p>
            <a:pPr eaLnBrk="1" hangingPunct="1">
              <a:defRPr/>
            </a:pPr>
            <a:endParaRPr lang="fr-CA" dirty="0">
              <a:solidFill>
                <a:schemeClr val="tx1">
                  <a:lumMod val="95000"/>
                  <a:lumOff val="5000"/>
                </a:schemeClr>
              </a:solidFill>
            </a:endParaRPr>
          </a:p>
          <a:p>
            <a:pPr eaLnBrk="1" hangingPunct="1">
              <a:defRPr/>
            </a:pPr>
            <a:r>
              <a:rPr lang="fr-CA" altLang="en-US" dirty="0"/>
              <a:t>Ces composants peuvent être transfusés séparément ou ensemble, selon le traitement dont a besoin le patient. </a:t>
            </a:r>
            <a:endParaRPr lang="fr-CA" altLang="en-US" dirty="0">
              <a:solidFill>
                <a:schemeClr val="tx1">
                  <a:lumMod val="95000"/>
                  <a:lumOff val="5000"/>
                </a:schemeClr>
              </a:solidFill>
            </a:endParaRPr>
          </a:p>
          <a:p>
            <a:pPr eaLnBrk="1" hangingPunct="1">
              <a:defRPr/>
            </a:pPr>
            <a:endParaRPr lang="en-US" altLang="en-US" dirty="0">
              <a:solidFill>
                <a:schemeClr val="tx1">
                  <a:lumMod val="95000"/>
                  <a:lumOff val="5000"/>
                </a:schemeClr>
              </a:solidFill>
            </a:endParaRPr>
          </a:p>
          <a:p>
            <a:pPr eaLnBrk="1" hangingPunct="1">
              <a:defRPr/>
            </a:pPr>
            <a:endParaRPr lang="en-CA" altLang="en-US" dirty="0"/>
          </a:p>
          <a:p>
            <a:endParaRPr lang="en-US" dirty="0"/>
          </a:p>
        </p:txBody>
      </p:sp>
    </p:spTree>
    <p:extLst>
      <p:ext uri="{BB962C8B-B14F-4D97-AF65-F5344CB8AC3E}">
        <p14:creationId xmlns:p14="http://schemas.microsoft.com/office/powerpoint/2010/main" val="1998240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dirty="0"/>
              <a:t>Ce graphique montre la répartition des groupes sanguins parmi les Canadiens</a:t>
            </a:r>
            <a:r>
              <a:rPr lang="fr-CA" altLang="en-US" sz="1200" dirty="0"/>
              <a:t>. </a:t>
            </a:r>
          </a:p>
          <a:p>
            <a:pPr eaLnBrk="1" hangingPunct="1"/>
            <a:endParaRPr lang="fr-CA" altLang="en-US" sz="1200" dirty="0"/>
          </a:p>
          <a:p>
            <a:pPr eaLnBrk="1" hangingPunct="1"/>
            <a:r>
              <a:rPr lang="fr-CA" altLang="en-US" sz="1200" dirty="0"/>
              <a:t>Le groupe sanguin le plus courant au Canada est le groupe O+, et le plus rare le groupe AB-</a:t>
            </a:r>
            <a:r>
              <a:rPr lang="fr-CA" altLang="en-US" sz="1200" dirty="0">
                <a:latin typeface="Times New Roman"/>
                <a:cs typeface="Times New Roman"/>
              </a:rPr>
              <a:t> </a:t>
            </a:r>
            <a:r>
              <a:rPr lang="fr-CA" altLang="en-US" sz="1200" dirty="0"/>
              <a:t>.</a:t>
            </a:r>
          </a:p>
          <a:p>
            <a:pPr eaLnBrk="1" hangingPunct="1"/>
            <a:endParaRPr lang="fr-CA" altLang="en-US" sz="1200" dirty="0"/>
          </a:p>
          <a:p>
            <a:pPr eaLnBrk="1" hangingPunct="1"/>
            <a:r>
              <a:rPr lang="fr-CA" altLang="en-US" sz="1200" dirty="0"/>
              <a:t>Le groupe O- , qui représente seulement 7 % de la population canadienne, est le groupe sanguin le plus en demande, car il est compatible avec tou</a:t>
            </a:r>
            <a:r>
              <a:rPr lang="fr-CA" altLang="en-US" dirty="0"/>
              <a:t>s les groupes sanguins et on peut l’utiliser dans les situations d’urgence</a:t>
            </a:r>
            <a:r>
              <a:rPr lang="fr-CA" altLang="en-US" sz="1200" dirty="0"/>
              <a:t> – quand chaque seconde compte! </a:t>
            </a:r>
          </a:p>
          <a:p>
            <a:pPr eaLnBrk="1" hangingPunct="1"/>
            <a:endParaRPr lang="fr-CA" altLang="en-US" sz="1200" dirty="0"/>
          </a:p>
          <a:p>
            <a:pPr eaLnBrk="1" hangingPunct="1"/>
            <a:r>
              <a:rPr lang="fr-CA" altLang="en-US" sz="1200" dirty="0"/>
              <a:t>Le groupe AB- est le groupe le plus rare, représentant 0,5 % de la population canadienne. </a:t>
            </a:r>
            <a:r>
              <a:rPr lang="fr-CA" altLang="en-US" dirty="0"/>
              <a:t>Les personnes de ce groupe peuvent recevoir le sang de tous les groupes sanguins négatifs.</a:t>
            </a:r>
            <a:endParaRPr lang="fr-CA" altLang="en-US" sz="1200" dirty="0"/>
          </a:p>
          <a:p>
            <a:pPr eaLnBrk="1" hangingPunct="1"/>
            <a:endParaRPr lang="fr-CA" altLang="en-US" sz="1200" dirty="0"/>
          </a:p>
          <a:p>
            <a:pPr eaLnBrk="1" hangingPunct="1"/>
            <a:r>
              <a:rPr lang="fr-CA" altLang="en-US" sz="1200" dirty="0"/>
              <a:t>On a besoi</a:t>
            </a:r>
            <a:r>
              <a:rPr lang="fr-CA" altLang="en-US" dirty="0"/>
              <a:t>n de sang de </a:t>
            </a:r>
            <a:r>
              <a:rPr lang="fr-CA" altLang="en-US" sz="1200" dirty="0"/>
              <a:t>tous les groupes sanguins. </a:t>
            </a:r>
          </a:p>
          <a:p>
            <a:pPr eaLnBrk="1" hangingPunct="1"/>
            <a:r>
              <a:rPr lang="fr-CA" altLang="en-US" sz="1200" dirty="0"/>
              <a:t> </a:t>
            </a:r>
          </a:p>
          <a:p>
            <a:pPr eaLnBrk="1" hangingPunct="1"/>
            <a:endParaRPr lang="en-US" altLang="en-US" sz="1200" dirty="0"/>
          </a:p>
          <a:p>
            <a:endParaRPr lang="en-US" dirty="0"/>
          </a:p>
        </p:txBody>
      </p:sp>
    </p:spTree>
    <p:extLst>
      <p:ext uri="{BB962C8B-B14F-4D97-AF65-F5344CB8AC3E}">
        <p14:creationId xmlns:p14="http://schemas.microsoft.com/office/powerpoint/2010/main" val="387865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altLang="en-US" dirty="0"/>
              <a:t>Le sang a une durée de conservation, et les groupes sanguins ne sont pas tous compatibles entre eux.  </a:t>
            </a:r>
          </a:p>
          <a:p>
            <a:endParaRPr lang="fr-CA" altLang="en-US" dirty="0"/>
          </a:p>
          <a:p>
            <a:r>
              <a:rPr lang="fr-CA" altLang="en-US" dirty="0"/>
              <a:t>Comme vous pouvez le voir dans ce tableau :</a:t>
            </a:r>
          </a:p>
          <a:p>
            <a:r>
              <a:rPr lang="fr-CA" altLang="en-US" dirty="0"/>
              <a:t>le groupe O- est donneur universel;</a:t>
            </a:r>
          </a:p>
          <a:p>
            <a:r>
              <a:rPr lang="fr-CA" altLang="en-US" dirty="0"/>
              <a:t>le groupe AB+ est receveur universel.</a:t>
            </a:r>
          </a:p>
        </p:txBody>
      </p:sp>
    </p:spTree>
    <p:extLst>
      <p:ext uri="{BB962C8B-B14F-4D97-AF65-F5344CB8AC3E}">
        <p14:creationId xmlns:p14="http://schemas.microsoft.com/office/powerpoint/2010/main" val="8574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fr-CA" altLang="en-US" sz="900" dirty="0">
                <a:latin typeface="Calibri" pitchFamily="34" charset="0"/>
              </a:rPr>
              <a:t>Donner du sang, c’est simple comme bonjour! V</a:t>
            </a:r>
            <a:r>
              <a:rPr lang="fr-CA" altLang="en-US" sz="900" baseline="0" dirty="0">
                <a:latin typeface="Calibri" pitchFamily="34" charset="0"/>
              </a:rPr>
              <a:t>ous devez avoir au moins 17 ans, être en bonne santé et vous sentir bien le jour du don. </a:t>
            </a:r>
            <a:r>
              <a:rPr lang="fr-CA" altLang="en-US" sz="900" dirty="0">
                <a:latin typeface="Calibri" pitchFamily="34" charset="0"/>
                <a:cs typeface="Arial" charset="0"/>
              </a:rPr>
              <a:t>Il est important de bien manger avant votre rendez-vous</a:t>
            </a:r>
            <a:r>
              <a:rPr lang="fr-CA" altLang="en-US" sz="900" baseline="0" dirty="0">
                <a:latin typeface="Calibri" pitchFamily="34" charset="0"/>
                <a:cs typeface="Arial" charset="0"/>
              </a:rPr>
              <a:t> et de bien s’hydrater en buvant beaucoup de liquides un ou deux jours avant.  </a:t>
            </a:r>
            <a:br>
              <a:rPr lang="fr-CA" altLang="en-US" sz="900" baseline="0" dirty="0">
                <a:latin typeface="Calibri" pitchFamily="34" charset="0"/>
                <a:cs typeface="Arial" charset="0"/>
              </a:rPr>
            </a:br>
            <a:endParaRPr lang="fr-CA" altLang="en-US" sz="900" dirty="0">
              <a:latin typeface="Calibri" pitchFamily="34" charset="0"/>
            </a:endParaRPr>
          </a:p>
          <a:p>
            <a:pPr eaLnBrk="1" hangingPunct="1"/>
            <a:r>
              <a:rPr lang="fr-CA" altLang="en-US" sz="900" dirty="0">
                <a:latin typeface="Calibri" pitchFamily="34" charset="0"/>
              </a:rPr>
              <a:t>Voici les quatre étapes du processus :</a:t>
            </a:r>
            <a:br>
              <a:rPr lang="fr-CA" altLang="en-US" sz="900" dirty="0">
                <a:latin typeface="Calibri" pitchFamily="34" charset="0"/>
              </a:rPr>
            </a:br>
            <a:r>
              <a:rPr lang="fr-CA" altLang="en-US" sz="900" dirty="0">
                <a:latin typeface="Calibri" pitchFamily="34" charset="0"/>
              </a:rPr>
              <a:t/>
            </a:r>
            <a:br>
              <a:rPr lang="fr-CA" altLang="en-US" sz="900" dirty="0">
                <a:latin typeface="Calibri" pitchFamily="34" charset="0"/>
              </a:rPr>
            </a:br>
            <a:r>
              <a:rPr lang="fr-CA" altLang="en-US" sz="900" dirty="0">
                <a:latin typeface="Calibri" pitchFamily="34" charset="0"/>
              </a:rPr>
              <a:t>L’étape 1 est la station d’aide. Vous devez y présenter une pièce d’identité comportant votre nom complet et votre signature, ou votre nom complet et une photo, comme un permis de conduire en cours de validité. S’il s’agit de votre premier don, vous devez vous rendre à la station d’aide pour obtenir une carte de donneur temporaire. Votre carte définitive vous sera envoyée quelques semaines après votre don.</a:t>
            </a:r>
            <a:r>
              <a:rPr lang="fr-CA" altLang="en-US" sz="900" baseline="0" dirty="0">
                <a:latin typeface="Calibri" pitchFamily="34" charset="0"/>
              </a:rPr>
              <a:t> </a:t>
            </a:r>
          </a:p>
          <a:p>
            <a:pPr eaLnBrk="1" hangingPunct="1"/>
            <a:endParaRPr lang="fr-CA" altLang="en-US" sz="1100" baseline="0" dirty="0"/>
          </a:p>
          <a:p>
            <a:pPr eaLnBrk="1" hangingPunct="1"/>
            <a:r>
              <a:rPr lang="fr-CA" altLang="en-US" sz="1100" baseline="0" dirty="0"/>
              <a:t>Si vous avez déjà une carte de donneur, vous pouvez sauter cette étape. </a:t>
            </a:r>
            <a:br>
              <a:rPr lang="fr-CA" altLang="en-US" sz="1100" baseline="0" dirty="0"/>
            </a:br>
            <a:r>
              <a:rPr lang="fr-CA" altLang="en-US" sz="1100" baseline="0" dirty="0"/>
              <a:t/>
            </a:r>
            <a:br>
              <a:rPr lang="fr-CA" altLang="en-US" sz="1100" baseline="0" dirty="0"/>
            </a:br>
            <a:r>
              <a:rPr lang="fr-CA" altLang="en-US" sz="1100" baseline="0" dirty="0"/>
              <a:t>Nous avons également</a:t>
            </a:r>
            <a:r>
              <a:rPr lang="fr-CA" altLang="en-US" sz="1100" dirty="0"/>
              <a:t> un nouvel outil, le </a:t>
            </a:r>
            <a:r>
              <a:rPr lang="fr-CA" altLang="en-US" sz="1100" baseline="0" dirty="0"/>
              <a:t>Q-pass, qui vou</a:t>
            </a:r>
            <a:r>
              <a:rPr lang="fr-CA" altLang="en-US" sz="1100" dirty="0"/>
              <a:t>s permet de sauter les étapes 1 et 2, mais nous y reviendrons dans une minute</a:t>
            </a:r>
            <a:r>
              <a:rPr lang="fr-CA" altLang="en-US" sz="1100" baseline="0" dirty="0"/>
              <a:t>.</a:t>
            </a:r>
            <a:r>
              <a:rPr lang="fr-CA" altLang="en-US" sz="1100" dirty="0"/>
              <a:t/>
            </a:r>
            <a:br>
              <a:rPr lang="fr-CA" altLang="en-US" sz="1100" dirty="0"/>
            </a:br>
            <a:r>
              <a:rPr lang="fr-CA" altLang="en-US" sz="11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fr-CA" altLang="en-US" sz="1100" dirty="0"/>
              <a:t>À l’étape 2, vous devez répondre au questionnaire du</a:t>
            </a:r>
            <a:r>
              <a:rPr lang="fr-CA" altLang="en-US" sz="1100" baseline="0" dirty="0"/>
              <a:t> donneur</a:t>
            </a:r>
            <a:r>
              <a:rPr lang="fr-CA" altLang="en-US" sz="1100" dirty="0"/>
              <a:t>. Nous scannons votre carte de donneur et vous pouvez commencer à répondre au questionnaire. Vous pouvez le faire rapidement sur place à l’aide d’une tablette électronique. Le questionnaire vise à déterminer s’il est sécuritaire pour vous de donner du sang.</a:t>
            </a:r>
          </a:p>
          <a:p>
            <a:pPr eaLnBrk="1" hangingPunct="1"/>
            <a:endParaRPr lang="fr-CA" altLang="en-US" sz="1100" dirty="0"/>
          </a:p>
          <a:p>
            <a:pPr eaLnBrk="1" hangingPunct="1"/>
            <a:r>
              <a:rPr lang="fr-CA" altLang="en-US" sz="1100" dirty="0"/>
              <a:t>On vous invite également à lire le dépliant intitulé </a:t>
            </a:r>
            <a:r>
              <a:rPr lang="fr-CA" altLang="en-US" sz="1100" i="1" dirty="0"/>
              <a:t>Ce que vous devez savoir avant de donner du sang,</a:t>
            </a:r>
            <a:r>
              <a:rPr lang="fr-CA" altLang="en-US" sz="1100" dirty="0"/>
              <a:t> qui fournit de l’information générale sur les activités à risque, le don de sang et ce qui se passe après le don. </a:t>
            </a:r>
          </a:p>
          <a:p>
            <a:pPr eaLnBrk="1" hangingPunct="1"/>
            <a:r>
              <a:rPr lang="fr-CA" altLang="en-US" sz="1100" dirty="0"/>
              <a:t/>
            </a:r>
            <a:br>
              <a:rPr lang="fr-CA" altLang="en-US" sz="1100" dirty="0"/>
            </a:br>
            <a:r>
              <a:rPr lang="fr-CA" altLang="en-US" sz="1100" dirty="0"/>
              <a:t>Ceux qui possèdent déjà une carte de donneur et qui ont un rendez-vous en leur nom ou dont</a:t>
            </a:r>
            <a:r>
              <a:rPr lang="fr-CA" altLang="en-US" sz="1100" baseline="0" dirty="0"/>
              <a:t> l’</a:t>
            </a:r>
            <a:r>
              <a:rPr lang="fr-CA" altLang="en-US" sz="1100" dirty="0"/>
              <a:t>adresse courriel figure déjà dans notre système</a:t>
            </a:r>
            <a:r>
              <a:rPr lang="fr-CA" altLang="en-US" sz="1100" baseline="0" dirty="0"/>
              <a:t> peuvent </a:t>
            </a:r>
            <a:r>
              <a:rPr lang="fr-CA" altLang="en-US" sz="1100" dirty="0"/>
              <a:t>remplir le questionnaire en ligne avant de se rendre à la collecte! Nous leur remettons leur</a:t>
            </a:r>
            <a:r>
              <a:rPr lang="fr-CA" altLang="en-US" sz="1100" baseline="0" dirty="0"/>
              <a:t> Q-pass à la collecte.</a:t>
            </a:r>
            <a:endParaRPr lang="fr-CA" altLang="en-US" sz="1100" dirty="0"/>
          </a:p>
          <a:p>
            <a:endParaRPr lang="en-US" dirty="0"/>
          </a:p>
        </p:txBody>
      </p:sp>
    </p:spTree>
    <p:extLst>
      <p:ext uri="{BB962C8B-B14F-4D97-AF65-F5344CB8AC3E}">
        <p14:creationId xmlns:p14="http://schemas.microsoft.com/office/powerpoint/2010/main" val="3513270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altLang="en-US" sz="1050" dirty="0"/>
              <a:t>L’étape 3 est le processus de vérification.</a:t>
            </a:r>
            <a:br>
              <a:rPr lang="fr-CA" altLang="en-US" sz="1050" dirty="0"/>
            </a:br>
            <a:endParaRPr lang="fr-CA" altLang="en-US" sz="1050" dirty="0"/>
          </a:p>
          <a:p>
            <a:pPr marL="0" marR="0" indent="0" algn="l" defTabSz="457200" rtl="0" eaLnBrk="1" fontAlgn="auto" latinLnBrk="0" hangingPunct="1">
              <a:lnSpc>
                <a:spcPct val="100000"/>
              </a:lnSpc>
              <a:spcBef>
                <a:spcPts val="0"/>
              </a:spcBef>
              <a:spcAft>
                <a:spcPts val="0"/>
              </a:spcAft>
              <a:buClrTx/>
              <a:buSzTx/>
              <a:buFontTx/>
              <a:buNone/>
              <a:tabLst/>
              <a:defRPr/>
            </a:pPr>
            <a:r>
              <a:rPr lang="fr-CA" altLang="en-US" sz="1050" dirty="0"/>
              <a:t>Si vous avez un Q-p</a:t>
            </a:r>
            <a:r>
              <a:rPr lang="fr-CA" altLang="en-US" sz="1050" baseline="0" dirty="0"/>
              <a:t>ass, vous pouvez</a:t>
            </a:r>
            <a:r>
              <a:rPr lang="fr-CA" altLang="en-US" sz="1050" dirty="0"/>
              <a:t> éviter la file d’attente et commencer à redonner la vie tout de suite! Comme le Q-pass est généré après que vous avez répondu </a:t>
            </a:r>
            <a:r>
              <a:rPr lang="fr-CA" altLang="en-US" sz="1050" baseline="0" dirty="0"/>
              <a:t>au questionnaire, </a:t>
            </a:r>
            <a:r>
              <a:rPr lang="fr-CA" altLang="en-US" sz="1050" b="1" baseline="0" dirty="0"/>
              <a:t>assurez-vous de l’</a:t>
            </a:r>
            <a:r>
              <a:rPr lang="fr-CA" altLang="en-US" sz="1050" b="1" dirty="0"/>
              <a:t>imprimer ou de le sauvegarder en fichier PDF sur votre téléphone cellulaire </a:t>
            </a:r>
            <a:r>
              <a:rPr lang="fr-CA" altLang="en-US" sz="1050" dirty="0"/>
              <a:t>puisqu’il doit être scanné.</a:t>
            </a:r>
            <a:br>
              <a:rPr lang="fr-CA" altLang="en-US" sz="1050" dirty="0"/>
            </a:br>
            <a:endParaRPr lang="fr-CA" altLang="en-US" sz="1050" dirty="0"/>
          </a:p>
          <a:p>
            <a:pPr marL="0" marR="0" indent="0" algn="l" defTabSz="457200" rtl="0" eaLnBrk="1" fontAlgn="auto" latinLnBrk="0" hangingPunct="1">
              <a:lnSpc>
                <a:spcPct val="100000"/>
              </a:lnSpc>
              <a:spcBef>
                <a:spcPts val="0"/>
              </a:spcBef>
              <a:spcAft>
                <a:spcPts val="0"/>
              </a:spcAft>
              <a:buClrTx/>
              <a:buSzTx/>
              <a:buFontTx/>
              <a:buNone/>
              <a:tabLst/>
              <a:defRPr/>
            </a:pPr>
            <a:r>
              <a:rPr lang="fr-CA" altLang="en-US" sz="1050" dirty="0"/>
              <a:t>Ensuite, votre</a:t>
            </a:r>
            <a:r>
              <a:rPr lang="fr-CA" altLang="en-US" sz="1050" baseline="0" dirty="0"/>
              <a:t> capacité à faire un don de sang est déterminée </a:t>
            </a:r>
            <a:r>
              <a:rPr lang="fr-CA" altLang="en-US" sz="1050" dirty="0"/>
              <a:t>en fonction de vos réponses au questionnaire et au cours d’un bref entretien privé. </a:t>
            </a:r>
          </a:p>
          <a:p>
            <a:pPr eaLnBrk="1" hangingPunct="1"/>
            <a:endParaRPr lang="fr-CA" altLang="en-US" sz="1050" dirty="0"/>
          </a:p>
          <a:p>
            <a:pPr eaLnBrk="1" hangingPunct="1"/>
            <a:r>
              <a:rPr lang="fr-CA" altLang="en-US" sz="1050" dirty="0"/>
              <a:t>À cette étape, nous vérifions votre taux d’hémoglobine, votre tension artérielle et d’autres signes vitaux.  </a:t>
            </a:r>
            <a:br>
              <a:rPr lang="fr-CA" altLang="en-US" sz="1050" dirty="0"/>
            </a:br>
            <a:endParaRPr lang="fr-CA" altLang="en-US" sz="1050" dirty="0"/>
          </a:p>
          <a:p>
            <a:pPr eaLnBrk="1" hangingPunct="1"/>
            <a:r>
              <a:rPr lang="fr-CA" altLang="en-US" sz="1050" b="1" dirty="0"/>
              <a:t>La sécurité du donneur est primordiale.</a:t>
            </a:r>
            <a:r>
              <a:rPr lang="fr-CA" altLang="en-US" sz="1050" b="1" baseline="0" dirty="0"/>
              <a:t> </a:t>
            </a:r>
            <a:r>
              <a:rPr lang="fr-CA" altLang="en-US" sz="1050" dirty="0"/>
              <a:t>Vous devez répondre à tous les critères pour pouvoir faire un don. Si l’un de vos résultats aux tests ou l’une de vos réponses à l’entretien indiquent que vous ne pouvez pas donner de sang, un employé de la Société canadienne du sang vous en expliquera les raisons. Cette information vous est communiquée à vous uniquement et demeure confidentielle. </a:t>
            </a:r>
            <a:r>
              <a:rPr lang="fr-CA" altLang="en-US" sz="1050" baseline="0" dirty="0"/>
              <a:t/>
            </a:r>
            <a:br>
              <a:rPr lang="fr-CA" altLang="en-US" sz="1050" baseline="0" dirty="0"/>
            </a:br>
            <a:r>
              <a:rPr lang="fr-CA" altLang="en-US" sz="1050" baseline="0" dirty="0"/>
              <a:t/>
            </a:r>
            <a:br>
              <a:rPr lang="fr-CA" altLang="en-US" sz="1050" baseline="0" dirty="0"/>
            </a:br>
            <a:r>
              <a:rPr lang="fr-CA" altLang="en-US" sz="1050" baseline="0" dirty="0"/>
              <a:t>Même si vous ne pouvez donner du sang, votre participation ne doit pas</a:t>
            </a:r>
            <a:r>
              <a:rPr lang="fr-CA" altLang="en-US" sz="1050" dirty="0"/>
              <a:t> nécessairement s’arrêter là. Vous pouvez recruter des amis et des proches qui pourraient donner leur sang. </a:t>
            </a:r>
            <a:endParaRPr lang="fr-CA" altLang="en-US" sz="1050" baseline="0" dirty="0"/>
          </a:p>
          <a:p>
            <a:pPr eaLnBrk="1" hangingPunct="1"/>
            <a:endParaRPr lang="fr-CA" altLang="en-US" sz="1050" dirty="0"/>
          </a:p>
          <a:p>
            <a:pPr eaLnBrk="1" hangingPunct="1"/>
            <a:r>
              <a:rPr lang="fr-CA" altLang="en-US" sz="1050" dirty="0"/>
              <a:t>L’étape 4 correspond au don en soi. </a:t>
            </a:r>
            <a:br>
              <a:rPr lang="fr-CA" altLang="en-US" sz="1050" dirty="0"/>
            </a:br>
            <a:r>
              <a:rPr lang="fr-CA" altLang="en-US" sz="1050" dirty="0"/>
              <a:t>Si vous répondez à tous les critères, on vous invite à passer à l’aire de don.   </a:t>
            </a:r>
          </a:p>
          <a:p>
            <a:pPr eaLnBrk="1" hangingPunct="1"/>
            <a:r>
              <a:rPr lang="fr-CA" altLang="en-US" sz="1050" dirty="0"/>
              <a:t>Donner du sang </a:t>
            </a:r>
            <a:r>
              <a:rPr lang="fr-CA" altLang="en-US" sz="1050" b="1" dirty="0"/>
              <a:t>ne vous expose</a:t>
            </a:r>
            <a:r>
              <a:rPr lang="fr-CA" altLang="en-US" sz="1050" dirty="0"/>
              <a:t> à aucun risque de maladie.</a:t>
            </a:r>
            <a:r>
              <a:rPr lang="fr-CA" altLang="en-US" sz="1050" baseline="0" dirty="0"/>
              <a:t> Nou</a:t>
            </a:r>
            <a:r>
              <a:rPr lang="fr-CA" altLang="en-US" sz="1050" dirty="0"/>
              <a:t>s utilisons une nouvelle aiguille stérile pour chaque donneur et jetons ensuite les aiguilles de manière sécuritaire.</a:t>
            </a:r>
          </a:p>
          <a:p>
            <a:pPr eaLnBrk="1" hangingPunct="1"/>
            <a:endParaRPr lang="fr-CA" altLang="en-US" sz="1050" dirty="0"/>
          </a:p>
          <a:p>
            <a:pPr eaLnBrk="1" hangingPunct="1"/>
            <a:r>
              <a:rPr lang="fr-CA" altLang="en-US" sz="1050" dirty="0"/>
              <a:t>En général, nous prélevons environ un demi-litre de sang, soit environ deux tasses.   </a:t>
            </a:r>
          </a:p>
          <a:p>
            <a:pPr eaLnBrk="1" hangingPunct="1"/>
            <a:endParaRPr lang="fr-CA" altLang="en-US" dirty="0"/>
          </a:p>
          <a:p>
            <a:pPr eaLnBrk="1" hangingPunct="1"/>
            <a:endParaRPr lang="fr-CA" altLang="en-US" dirty="0"/>
          </a:p>
          <a:p>
            <a:endParaRPr lang="fr-CA" dirty="0"/>
          </a:p>
        </p:txBody>
      </p:sp>
    </p:spTree>
    <p:extLst>
      <p:ext uri="{BB962C8B-B14F-4D97-AF65-F5344CB8AC3E}">
        <p14:creationId xmlns:p14="http://schemas.microsoft.com/office/powerpoint/2010/main" val="351327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dirty="0"/>
              <a:t>La dernière étape est la plus facile</a:t>
            </a:r>
            <a:r>
              <a:rPr lang="fr-CA" altLang="en-US" baseline="0" dirty="0"/>
              <a:t>, c’est celle de la</a:t>
            </a:r>
            <a:r>
              <a:rPr lang="fr-CA" altLang="en-US" b="1" dirty="0"/>
              <a:t> DÉTENTE</a:t>
            </a:r>
            <a:r>
              <a:rPr lang="fr-CA" altLang="en-US" b="1" baseline="0" dirty="0"/>
              <a:t>! </a:t>
            </a:r>
            <a:br>
              <a:rPr lang="fr-CA" altLang="en-US" b="1" baseline="0" dirty="0"/>
            </a:br>
            <a:r>
              <a:rPr lang="fr-CA" altLang="en-US" baseline="0" dirty="0"/>
              <a:t/>
            </a:r>
            <a:br>
              <a:rPr lang="fr-CA" altLang="en-US" baseline="0" dirty="0"/>
            </a:br>
            <a:r>
              <a:rPr lang="fr-CA" altLang="en-US" baseline="0" dirty="0"/>
              <a:t>Après votre don, vous êtes accueilli par l’un de nos sympathiques bénévoles d</a:t>
            </a:r>
            <a:r>
              <a:rPr lang="fr-CA" altLang="en-US" dirty="0"/>
              <a:t>ans notre aire de collation, où nous nous assurerons que vous prenez le temps de vous reposer, au cas où le don de sang provoquerait des effets indésirables  </a:t>
            </a:r>
            <a:r>
              <a:rPr lang="fr-CA" altLang="en-US" dirty="0">
                <a:latin typeface="Times New Roman"/>
                <a:cs typeface="Times New Roman"/>
              </a:rPr>
              <a:t>̶  </a:t>
            </a:r>
            <a:r>
              <a:rPr lang="fr-CA" altLang="en-US" dirty="0"/>
              <a:t>certaines personnes peuvent avoir des vertiges, en particulier après un premier don. </a:t>
            </a:r>
          </a:p>
          <a:p>
            <a:pPr eaLnBrk="1" hangingPunct="1"/>
            <a:endParaRPr lang="fr-CA" altLang="en-US" dirty="0"/>
          </a:p>
          <a:p>
            <a:pPr eaLnBrk="1" hangingPunct="1"/>
            <a:r>
              <a:rPr lang="fr-CA" altLang="en-US" dirty="0"/>
              <a:t>Ici, vous pouvez refaire le plein d’énergie en dégustant à volonté de délicieux biscuits, du jus ou d’autres boissons pour faire remontrer votre glycémie. </a:t>
            </a:r>
          </a:p>
          <a:p>
            <a:pPr eaLnBrk="1" hangingPunct="1"/>
            <a:endParaRPr lang="fr-CA" altLang="en-US" dirty="0"/>
          </a:p>
          <a:p>
            <a:pPr eaLnBrk="1" hangingPunct="1"/>
            <a:r>
              <a:rPr lang="fr-CA" altLang="en-US" dirty="0"/>
              <a:t>Votre organisme remplace rapidement tout le sang donné; le plasma se régénère en quelques heures et il est entièrement régénéré en 48 heures. Les plaquettes se régénèrent en quelques jours et les globules rouges, en 56 jours. </a:t>
            </a:r>
          </a:p>
          <a:p>
            <a:pPr eaLnBrk="1" hangingPunct="1"/>
            <a:endParaRPr lang="fr-CA" altLang="en-US" dirty="0"/>
          </a:p>
          <a:p>
            <a:pPr eaLnBrk="1" hangingPunct="1"/>
            <a:r>
              <a:rPr lang="fr-CA" altLang="en-US" dirty="0"/>
              <a:t>Il faut attendre 56 jours entre deux dons de sang total, car c’est le temps que prend notre organisme pour régénérer les globules rouges prélevés.</a:t>
            </a:r>
          </a:p>
          <a:p>
            <a:pPr eaLnBrk="1" hangingPunct="1"/>
            <a:r>
              <a:rPr lang="fr-CA" altLang="en-US" dirty="0"/>
              <a:t/>
            </a:r>
            <a:br>
              <a:rPr lang="fr-CA" altLang="en-US" dirty="0"/>
            </a:br>
            <a:r>
              <a:rPr lang="fr-CA" altLang="en-US" dirty="0"/>
              <a:t>C’est le moment idéal de fixer votre prochain rendez-vous pour redonner la vie</a:t>
            </a:r>
            <a:r>
              <a:rPr lang="fr-CA" altLang="en-US" baseline="0" dirty="0"/>
              <a:t>!</a:t>
            </a:r>
            <a:endParaRPr lang="fr-CA" altLang="en-US" dirty="0"/>
          </a:p>
          <a:p>
            <a:endParaRPr lang="fr-CA" dirty="0"/>
          </a:p>
        </p:txBody>
      </p:sp>
    </p:spTree>
    <p:extLst>
      <p:ext uri="{BB962C8B-B14F-4D97-AF65-F5344CB8AC3E}">
        <p14:creationId xmlns:p14="http://schemas.microsoft.com/office/powerpoint/2010/main" val="351327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fr-CA" sz="1100" dirty="0"/>
              <a:t>Qu’est-ce que les cellules souches hématopoïétiques?</a:t>
            </a:r>
          </a:p>
          <a:p>
            <a:pPr eaLnBrk="1" hangingPunct="1">
              <a:defRPr/>
            </a:pPr>
            <a:endParaRPr lang="fr-CA" sz="1100" dirty="0"/>
          </a:p>
          <a:p>
            <a:pPr>
              <a:defRPr/>
            </a:pPr>
            <a:r>
              <a:rPr lang="fr-CA" sz="1100" dirty="0"/>
              <a:t>Ce sont des cellules immatures (indifférenciées) qui peuvent se transformer en l’une des cellules sanguines : globule rouge, globule blanc, plaquette ou autre composant sanguin. </a:t>
            </a:r>
            <a:br>
              <a:rPr lang="fr-CA" sz="1100" dirty="0"/>
            </a:br>
            <a:r>
              <a:rPr lang="fr-CA" sz="1100" dirty="0"/>
              <a:t>Les cellules souches du sang </a:t>
            </a:r>
            <a:r>
              <a:rPr lang="fr-CA" sz="1100" i="1" dirty="0"/>
              <a:t>ne sont pas </a:t>
            </a:r>
            <a:r>
              <a:rPr lang="fr-CA" sz="1100" dirty="0"/>
              <a:t>des cellules souches embryonnaires. Elles se trouvent dans la moelle osseuse, le sang circulant (périphérique) ou le </a:t>
            </a:r>
            <a:r>
              <a:rPr lang="fr-CA" sz="1100" u="none" dirty="0">
                <a:hlinkClick r:id="rId3"/>
              </a:rPr>
              <a:t>sang de cordon ombilical</a:t>
            </a:r>
            <a:r>
              <a:rPr lang="fr-CA" sz="1100" dirty="0"/>
              <a:t>. Les patients atteints d’une maladie qui les empêche de produire ces types de cellules auront besoin d’une greffe de cellules souches saines provenant d’un donneur.</a:t>
            </a:r>
            <a:br>
              <a:rPr lang="fr-CA" sz="1100" dirty="0"/>
            </a:br>
            <a:endParaRPr lang="fr-CA" sz="1100" dirty="0"/>
          </a:p>
          <a:p>
            <a:pPr>
              <a:defRPr/>
            </a:pPr>
            <a:r>
              <a:rPr lang="fr-CA" sz="1100" dirty="0"/>
              <a:t>On peut demander aux donneurs de faire un don de </a:t>
            </a:r>
            <a:r>
              <a:rPr lang="fr-CA" sz="1100" b="1" u="sng" dirty="0"/>
              <a:t>cellules souches du sang périphérique</a:t>
            </a:r>
            <a:r>
              <a:rPr lang="fr-CA" sz="1100" dirty="0"/>
              <a:t> ou de la </a:t>
            </a:r>
            <a:r>
              <a:rPr lang="fr-CA" sz="1100" b="1" u="sng" dirty="0"/>
              <a:t>moelle osseuse </a:t>
            </a:r>
            <a:r>
              <a:rPr lang="fr-CA" sz="1100" dirty="0"/>
              <a:t>selon la thérapie choisie par le médecin pour le patient. La plupart des donneurs reprennent leurs activités habituelles quelques jours après le don. </a:t>
            </a:r>
          </a:p>
          <a:p>
            <a:pPr eaLnBrk="1" hangingPunct="1">
              <a:defRPr/>
            </a:pPr>
            <a:endParaRPr lang="fr-CA" sz="1100" dirty="0"/>
          </a:p>
          <a:p>
            <a:pPr eaLnBrk="1" hangingPunct="1">
              <a:defRPr/>
            </a:pPr>
            <a:r>
              <a:rPr lang="fr-CA" sz="1100" dirty="0"/>
              <a:t>Examinons de plus près les trois sources de cellules souches :</a:t>
            </a:r>
          </a:p>
          <a:p>
            <a:pPr marL="171450" indent="-171450" eaLnBrk="1" hangingPunct="1">
              <a:buFont typeface="Arial" pitchFamily="34" charset="0"/>
              <a:buChar char="•"/>
              <a:defRPr/>
            </a:pPr>
            <a:r>
              <a:rPr lang="fr-CA" sz="1100" dirty="0"/>
              <a:t>Sang circulant (périphérique) – Les cellules souches contenues dans le sang périphérique (le sang qui circule) sont prélevées au cours d’une intervention non chirurgicale appelée « aphérèse ». </a:t>
            </a:r>
          </a:p>
          <a:p>
            <a:pPr marL="171450" indent="-171450" eaLnBrk="1" hangingPunct="1">
              <a:buFont typeface="Arial" pitchFamily="34" charset="0"/>
              <a:buChar char="•"/>
              <a:defRPr/>
            </a:pPr>
            <a:r>
              <a:rPr lang="fr-CA" sz="1100" dirty="0"/>
              <a:t>Moelle osseuse</a:t>
            </a:r>
          </a:p>
          <a:p>
            <a:pPr marL="171450" indent="-171450" eaLnBrk="1" hangingPunct="1">
              <a:buFont typeface="Arial" pitchFamily="34" charset="0"/>
              <a:buChar char="•"/>
              <a:defRPr/>
            </a:pPr>
            <a:r>
              <a:rPr lang="fr-CA" dirty="0"/>
              <a:t>Sang de cordon ombilical</a:t>
            </a:r>
          </a:p>
          <a:p>
            <a:pPr eaLnBrk="1" hangingPunct="1">
              <a:buFont typeface="Arial" pitchFamily="34" charset="0"/>
              <a:buNone/>
              <a:defRPr/>
            </a:pPr>
            <a:endParaRPr lang="en-US" dirty="0"/>
          </a:p>
          <a:p>
            <a:pPr eaLnBrk="1" hangingPunct="1">
              <a:defRPr/>
            </a:pPr>
            <a:endParaRPr lang="en-CA" altLang="en-US" dirty="0">
              <a:latin typeface="Maiandra GD" pitchFamily="34" charset="0"/>
            </a:endParaRPr>
          </a:p>
          <a:p>
            <a:endParaRPr lang="en-US" dirty="0"/>
          </a:p>
        </p:txBody>
      </p:sp>
    </p:spTree>
    <p:extLst>
      <p:ext uri="{BB962C8B-B14F-4D97-AF65-F5344CB8AC3E}">
        <p14:creationId xmlns:p14="http://schemas.microsoft.com/office/powerpoint/2010/main" val="115167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b="1" dirty="0"/>
              <a:t>Les cellules souches du sang périphérique </a:t>
            </a:r>
            <a:r>
              <a:rPr lang="fr-CA" altLang="en-US" dirty="0"/>
              <a:t>sont prélevées dans le sang qui circule.</a:t>
            </a:r>
            <a:r>
              <a:rPr lang="fr-CA" altLang="en-US" baseline="0" dirty="0"/>
              <a:t> C</a:t>
            </a:r>
            <a:r>
              <a:rPr lang="fr-CA" altLang="en-US" dirty="0"/>
              <a:t>omme un petit nombre de cellules souches seulement sont présentes dans le flux sanguin, un médicament qui stimule la croissance cellulaire est administré aux donneurs avant le don afin d’accroître considérablement le nombre de cellules souches qui</a:t>
            </a:r>
            <a:r>
              <a:rPr lang="fr-CA" altLang="en-US" baseline="0" dirty="0"/>
              <a:t> se trouvent dans </a:t>
            </a:r>
            <a:r>
              <a:rPr lang="fr-CA" altLang="en-US" dirty="0"/>
              <a:t>le sang en vue de leur prélèvement et de leur greffe. Votre sang est prélevé au moyen d’une aiguille au cours d’une intervention non chirurgicale effectuée à l’hôpital. Une fois que les cellules souches ont été extraites du sang, le reste du sang vous est retourné à l’aide d’une autre aiguille.   </a:t>
            </a:r>
          </a:p>
          <a:p>
            <a:endParaRPr lang="fr-CA" altLang="en-US" dirty="0"/>
          </a:p>
          <a:p>
            <a:endParaRPr lang="fr-CA" dirty="0"/>
          </a:p>
        </p:txBody>
      </p:sp>
    </p:spTree>
    <p:extLst>
      <p:ext uri="{BB962C8B-B14F-4D97-AF65-F5344CB8AC3E}">
        <p14:creationId xmlns:p14="http://schemas.microsoft.com/office/powerpoint/2010/main" val="1648840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sz="1100" dirty="0"/>
              <a:t>La </a:t>
            </a:r>
            <a:r>
              <a:rPr lang="fr-CA" altLang="en-US" sz="1100" b="1" dirty="0"/>
              <a:t>moelle osseuse</a:t>
            </a:r>
            <a:r>
              <a:rPr lang="fr-CA" altLang="en-US" sz="1100" dirty="0"/>
              <a:t> est le tissu mou à l’aspect gélatineux que l’on trouve dans le centre des os. Elle est en quelque sorte l’usine qui produit des cellules souches, qui sont à l’origine des éléments constitutifs du sang. Les donneurs de moelle osseuse subissent une intervention chirurgicale pendant laquelle la moelle contenant les cellules souches est prélevée à partir de l’os iliaque.</a:t>
            </a:r>
          </a:p>
          <a:p>
            <a:endParaRPr lang="fr-CA" altLang="en-US" sz="1100" dirty="0"/>
          </a:p>
          <a:p>
            <a:r>
              <a:rPr lang="fr-CA" altLang="en-US" sz="1100" dirty="0"/>
              <a:t>De nombreux donneurs de moelle osseuse peuvent repartir de l’hôpital</a:t>
            </a:r>
            <a:r>
              <a:rPr lang="fr-CA" altLang="en-US" sz="1100" baseline="0" dirty="0"/>
              <a:t> le jour même </a:t>
            </a:r>
            <a:r>
              <a:rPr lang="fr-CA" altLang="en-US" sz="1100" dirty="0"/>
              <a:t>du prélèvement. Certains ont besoin de plusieurs jours de repos et doivent éviter toute activité physique intense pendant au moins deux à trois semaines, ce qui correspond à peu près au temps nécessaire à l’organisme pour régénérer la moelle osseuse prélevée.</a:t>
            </a:r>
          </a:p>
          <a:p>
            <a:endParaRPr lang="fr-CA" altLang="en-US" sz="1100" dirty="0"/>
          </a:p>
          <a:p>
            <a:r>
              <a:rPr lang="fr-CA" altLang="en-US" sz="1100" dirty="0"/>
              <a:t>La moelle osseuse est prélevée sous anesthésie sur la face postérieure de l’os iliaque, et non à partir de la colonne vertébrale.</a:t>
            </a:r>
          </a:p>
          <a:p>
            <a:endParaRPr lang="fr-CA" altLang="en-US" sz="1100" dirty="0"/>
          </a:p>
          <a:p>
            <a:r>
              <a:rPr lang="fr-CA" altLang="en-US" sz="1100" dirty="0"/>
              <a:t>On prélève normalement environ un litre de liquide. L’intervention dure généralement entre 45 et 90 minutes. Le prélèvement se composera de sang et de cellules souches provenant de la moelle osseuse. Le volume total prélevé peut osciller entre 0,5 et 1,5 litre, selon la taille du donneur et celle du receveur. L’organisme régénère les substances prélevées en six semaines environ.</a:t>
            </a:r>
            <a:endParaRPr lang="fr-CA" altLang="en-US" dirty="0"/>
          </a:p>
          <a:p>
            <a:endParaRPr lang="fr-CA" altLang="en-US" dirty="0"/>
          </a:p>
          <a:p>
            <a:endParaRPr lang="en-US" dirty="0"/>
          </a:p>
        </p:txBody>
      </p:sp>
    </p:spTree>
    <p:extLst>
      <p:ext uri="{BB962C8B-B14F-4D97-AF65-F5344CB8AC3E}">
        <p14:creationId xmlns:p14="http://schemas.microsoft.com/office/powerpoint/2010/main" val="2028991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altLang="en-US" dirty="0"/>
              <a:t>C’est sur cette page que vous trouverez l’information concernant les critères d’admissibilité de base ainsi qu’un lien menant au test d’admissibilité. Visitez notre site Web, envoyez-nous un message à l’adresse feedback@blood.ca ou appelez-nous au 1 866 JE DONNE ou au 1 866 533 6663.  Nous sommes là pour vous aider!</a:t>
            </a:r>
            <a:br>
              <a:rPr lang="fr-CA" altLang="en-US" dirty="0"/>
            </a:br>
            <a:r>
              <a:rPr lang="fr-CA" altLang="en-US" dirty="0"/>
              <a:t/>
            </a:r>
            <a:br>
              <a:rPr lang="fr-CA" altLang="en-US" dirty="0"/>
            </a:br>
            <a:r>
              <a:rPr lang="fr-CA" altLang="en-US" i="1" dirty="0"/>
              <a:t>Cliquez sur le lien « TEST D’ADMISSIBILITÉ » pour vous rendre sur le site du test. </a:t>
            </a:r>
          </a:p>
          <a:p>
            <a:endParaRPr lang="fr-CA" dirty="0"/>
          </a:p>
          <a:p>
            <a:endParaRPr lang="fr-CA" dirty="0"/>
          </a:p>
        </p:txBody>
      </p:sp>
    </p:spTree>
    <p:extLst>
      <p:ext uri="{BB962C8B-B14F-4D97-AF65-F5344CB8AC3E}">
        <p14:creationId xmlns:p14="http://schemas.microsoft.com/office/powerpoint/2010/main" val="312775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altLang="en-US" dirty="0"/>
              <a:t>J’aimerais vous présenter la Société canadienne du sang, c’est-à-dire : </a:t>
            </a:r>
            <a:br>
              <a:rPr lang="fr-CA" altLang="en-US" dirty="0"/>
            </a:br>
            <a:r>
              <a:rPr lang="fr-CA" altLang="en-US" dirty="0"/>
              <a:t>qui nous sommes;</a:t>
            </a:r>
            <a:br>
              <a:rPr lang="fr-CA" altLang="en-US" dirty="0"/>
            </a:br>
            <a:r>
              <a:rPr lang="fr-CA" altLang="en-US" dirty="0"/>
              <a:t>quelle est notre mission;</a:t>
            </a:r>
            <a:br>
              <a:rPr lang="fr-CA" altLang="en-US" dirty="0"/>
            </a:br>
            <a:r>
              <a:rPr lang="fr-CA" altLang="en-US" dirty="0"/>
              <a:t>ce que nous faisons pour la collectivité.</a:t>
            </a:r>
          </a:p>
          <a:p>
            <a:endParaRPr lang="en-US" dirty="0"/>
          </a:p>
        </p:txBody>
      </p:sp>
    </p:spTree>
    <p:extLst>
      <p:ext uri="{BB962C8B-B14F-4D97-AF65-F5344CB8AC3E}">
        <p14:creationId xmlns:p14="http://schemas.microsoft.com/office/powerpoint/2010/main" val="1041208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
            <a:r>
              <a:rPr lang="fr-CA" altLang="en-US" b="1" dirty="0"/>
              <a:t>Vous êtes un homme d’origine autochtone ou non caucasienne ayant entre 17 et 35 ans? Nous avons besoin de vous!</a:t>
            </a:r>
          </a:p>
          <a:p>
            <a:pPr fontAlgn="b"/>
            <a:r>
              <a:rPr lang="fr-CA" altLang="en-US" dirty="0"/>
              <a:t>Les personnes ayant entre 17 et 35 ans qui répondent à certains critères médicaux peuvent s’inscrire au Réseau UniVie si elles pouvoir donner des cellules souches à des patients n’ayant pas trouvé de donneur compatible parmi leurs proches. C’est dans le groupe ethnique auquel il appartient qu’un malade a le plus de chances de trouver un donneur compatible. Il est donc essentiel que le bassin de donneurs reflète la diversité ethnique du Canada. </a:t>
            </a:r>
          </a:p>
          <a:p>
            <a:endParaRPr lang="en-US" altLang="en-US" dirty="0"/>
          </a:p>
          <a:p>
            <a:endParaRPr lang="en-US" dirty="0"/>
          </a:p>
        </p:txBody>
      </p:sp>
    </p:spTree>
    <p:extLst>
      <p:ext uri="{BB962C8B-B14F-4D97-AF65-F5344CB8AC3E}">
        <p14:creationId xmlns:p14="http://schemas.microsoft.com/office/powerpoint/2010/main" val="293061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altLang="en-US" sz="700" dirty="0">
                <a:latin typeface="Maiandra GD" pitchFamily="34" charset="0"/>
              </a:rPr>
              <a:t>Voici des conseils pour remporter le prix en argent </a:t>
            </a:r>
            <a:r>
              <a:rPr lang="fr-CA" altLang="en-US" sz="700" baseline="0" dirty="0">
                <a:latin typeface="Maiandra GD" pitchFamily="34" charset="0"/>
              </a:rPr>
              <a:t>: </a:t>
            </a:r>
            <a:br>
              <a:rPr lang="fr-CA" altLang="en-US" sz="700" baseline="0" dirty="0">
                <a:latin typeface="Maiandra GD" pitchFamily="34" charset="0"/>
              </a:rPr>
            </a:br>
            <a:r>
              <a:rPr lang="fr-CA" altLang="en-US" sz="700" baseline="0" dirty="0">
                <a:latin typeface="Maiandra GD" pitchFamily="34" charset="0"/>
              </a:rPr>
              <a:t/>
            </a:r>
            <a:br>
              <a:rPr lang="fr-CA" altLang="en-US" sz="700" baseline="0" dirty="0">
                <a:latin typeface="Maiandra GD" pitchFamily="34" charset="0"/>
              </a:rPr>
            </a:br>
            <a:r>
              <a:rPr lang="fr-CA" altLang="en-US" sz="700" b="1" baseline="0" dirty="0">
                <a:latin typeface="Maiandra GD" pitchFamily="34" charset="0"/>
              </a:rPr>
              <a:t>PLANIFIER </a:t>
            </a:r>
            <a:br>
              <a:rPr lang="fr-CA" altLang="en-US" sz="700" b="1" baseline="0" dirty="0">
                <a:latin typeface="Maiandra GD" pitchFamily="34" charset="0"/>
              </a:rPr>
            </a:br>
            <a:r>
              <a:rPr lang="fr-CA" altLang="en-US" sz="700" b="1" baseline="0" dirty="0">
                <a:latin typeface="Maiandra GD" pitchFamily="34" charset="0"/>
              </a:rPr>
              <a:t/>
            </a:r>
            <a:br>
              <a:rPr lang="fr-CA" altLang="en-US" sz="700" b="1" baseline="0" dirty="0">
                <a:latin typeface="Maiandra GD" pitchFamily="34" charset="0"/>
              </a:rPr>
            </a:br>
            <a:r>
              <a:rPr lang="fr-CA" altLang="en-US" sz="700" dirty="0">
                <a:latin typeface="Maiandra GD" pitchFamily="34" charset="0"/>
              </a:rPr>
              <a:t>Formez une équipe – répartissez les responsabilités. </a:t>
            </a:r>
          </a:p>
          <a:p>
            <a:pPr eaLnBrk="1" hangingPunct="1"/>
            <a:endParaRPr lang="fr-CA" altLang="en-US" sz="700" b="1" dirty="0">
              <a:latin typeface="Maiandra GD" pitchFamily="34" charset="0"/>
            </a:endParaRPr>
          </a:p>
          <a:p>
            <a:pPr eaLnBrk="1" hangingPunct="1"/>
            <a:r>
              <a:rPr lang="fr-CA" altLang="en-US" sz="700" dirty="0">
                <a:latin typeface="Maiandra GD" pitchFamily="34" charset="0"/>
              </a:rPr>
              <a:t>Travaillez en étroite collaboration avec vos enseignants et l’administration de votre école, et demandez-leur conseil sur la meilleure façon de faire passer le message – sur le site intranet de l’école ou le portail des élèves. Demandez aux enseignants qu’ils vous aident à recruter des donneurs. </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Tenez régulièrement des réunions pour vérifier comment vont les choses.    </a:t>
            </a:r>
            <a:br>
              <a:rPr lang="fr-CA" altLang="en-US" sz="700" dirty="0">
                <a:latin typeface="Maiandra GD" pitchFamily="34" charset="0"/>
              </a:rPr>
            </a:br>
            <a:r>
              <a:rPr lang="fr-CA" altLang="en-US" sz="700" dirty="0">
                <a:latin typeface="Maiandra GD" pitchFamily="34" charset="0"/>
              </a:rPr>
              <a:t/>
            </a:r>
            <a:br>
              <a:rPr lang="fr-CA" altLang="en-US" sz="700" dirty="0">
                <a:latin typeface="Maiandra GD" pitchFamily="34" charset="0"/>
              </a:rPr>
            </a:br>
            <a:r>
              <a:rPr lang="fr-CA" altLang="en-US" sz="700" b="1" dirty="0">
                <a:latin typeface="Maiandra GD" pitchFamily="34" charset="0"/>
              </a:rPr>
              <a:t>PROMOUVOIR</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Suscitez l’enthousiasme – il s’agit d’aider des patients hospitalisés dans leur traitement.</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Faites la promotion de l’activité – affiches promotionnelles, critères d’admissibilité, tableau des critères de taille et de poids, fiche d’information pour enseignants. Nos responsables de secteur peuvent vous fournir tous les documents nécessaires à la promotion de vos</a:t>
            </a:r>
            <a:r>
              <a:rPr lang="fr-CA" altLang="en-US" sz="700" baseline="0" dirty="0">
                <a:latin typeface="Maiandra GD" pitchFamily="34" charset="0"/>
              </a:rPr>
              <a:t> </a:t>
            </a:r>
            <a:r>
              <a:rPr lang="fr-CA" altLang="en-US" sz="700" dirty="0">
                <a:latin typeface="Maiandra GD" pitchFamily="34" charset="0"/>
              </a:rPr>
              <a:t>activités.</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Prévoyez des annonces en matinée – faites preuve de créativité, faites le point à l’aide de statistiques et annoncez les progrès réalisés.</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Partagez les vidéos de notre chaîne YouTube  sur les réseaux sociaux.</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Créez votre propre vidéo scolaire.</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Prévoyez des visites dans les classes des élèves de 17 ans ou plus. </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Prévoyez une activité de détermination du groupe sanguin pendant l’heure du lunch pour apprendre aux élèves leur groupe et les sensibiliser aux besoins en sang.</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Prévoyez une assemblée d’élèves de 17 ans ou plus et collaborez avec le représentant de la Société canadienne du sang. Obtenez peut-être la participation d’un receveur qui pourrait parler de son expérience. </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Le recrutement de vos camarades est l’un des moyens les plus efficaces de recruter des donneurs. Beaucoup de gens n’ont jamais pensé à donner du sang, car on ne le leur en a jamais parlé et ils ne connaissent pas les besoins. </a:t>
            </a:r>
          </a:p>
          <a:p>
            <a:pPr eaLnBrk="1" hangingPunct="1"/>
            <a:endParaRPr lang="fr-CA" altLang="en-US" sz="700" dirty="0">
              <a:latin typeface="Maiandra GD" pitchFamily="34" charset="0"/>
            </a:endParaRPr>
          </a:p>
          <a:p>
            <a:pPr eaLnBrk="1" hangingPunct="1"/>
            <a:r>
              <a:rPr lang="fr-CA" altLang="en-US" sz="700" b="1" dirty="0">
                <a:latin typeface="Maiandra GD" pitchFamily="34" charset="0"/>
              </a:rPr>
              <a:t>Q : Le moment est maintenant venu de se répartir en petits groupes pour trouver des idées de recrutement.  </a:t>
            </a:r>
          </a:p>
          <a:p>
            <a:pPr eaLnBrk="1" hangingPunct="1"/>
            <a:endParaRPr lang="fr-CA" altLang="en-US" sz="700" dirty="0">
              <a:latin typeface="Maiandra GD" pitchFamily="34" charset="0"/>
            </a:endParaRPr>
          </a:p>
          <a:p>
            <a:pPr eaLnBrk="1" hangingPunct="1"/>
            <a:r>
              <a:rPr lang="fr-CA" altLang="en-US" sz="700" dirty="0">
                <a:latin typeface="Maiandra GD" pitchFamily="34" charset="0"/>
              </a:rPr>
              <a:t>Idées pour mettre du piquant dans votre collecte :</a:t>
            </a:r>
          </a:p>
          <a:p>
            <a:pPr eaLnBrk="1" hangingPunct="1"/>
            <a:r>
              <a:rPr lang="fr-CA" altLang="en-US" sz="700" dirty="0">
                <a:latin typeface="Maiandra GD" pitchFamily="34" charset="0"/>
              </a:rPr>
              <a:t>Battre le record de dons de l’an dernier</a:t>
            </a:r>
          </a:p>
          <a:p>
            <a:pPr eaLnBrk="1" hangingPunct="1"/>
            <a:r>
              <a:rPr lang="fr-CA" altLang="en-US" sz="700" dirty="0">
                <a:latin typeface="Maiandra GD" pitchFamily="34" charset="0"/>
              </a:rPr>
              <a:t>Programme « En l’honneur de » </a:t>
            </a:r>
          </a:p>
          <a:p>
            <a:pPr eaLnBrk="1" hangingPunct="1"/>
            <a:r>
              <a:rPr lang="fr-CA" altLang="en-US" sz="700" dirty="0">
                <a:latin typeface="Maiandra GD" pitchFamily="34" charset="0"/>
              </a:rPr>
              <a:t>Dîner pizza pour la salle de classe gagnante</a:t>
            </a:r>
          </a:p>
          <a:p>
            <a:pPr eaLnBrk="1" hangingPunct="1"/>
            <a:r>
              <a:rPr lang="fr-CA" altLang="en-US" sz="700" dirty="0">
                <a:latin typeface="Maiandra GD" pitchFamily="34" charset="0"/>
              </a:rPr>
              <a:t>Lancement du défi aux écoles du coin – Affichez vos activités sur Facebook, Twitter et Instagram </a:t>
            </a:r>
          </a:p>
          <a:p>
            <a:pPr eaLnBrk="1" hangingPunct="1"/>
            <a:endParaRPr lang="en-CA" altLang="en-US" sz="700" dirty="0">
              <a:latin typeface="Maiandra GD" pitchFamily="34" charset="0"/>
            </a:endParaRPr>
          </a:p>
          <a:p>
            <a:pPr eaLnBrk="1" hangingPunct="1"/>
            <a:endParaRPr lang="en-CA" altLang="en-US" sz="700" dirty="0"/>
          </a:p>
          <a:p>
            <a:endParaRPr lang="en-US" sz="700" dirty="0"/>
          </a:p>
        </p:txBody>
      </p:sp>
    </p:spTree>
    <p:extLst>
      <p:ext uri="{BB962C8B-B14F-4D97-AF65-F5344CB8AC3E}">
        <p14:creationId xmlns:p14="http://schemas.microsoft.com/office/powerpoint/2010/main" val="4262718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Téléchargez notre application mobile gratuite, DonDeSang.</a:t>
            </a:r>
          </a:p>
          <a:p>
            <a:endParaRPr lang="fr-CA" altLang="en-US" dirty="0"/>
          </a:p>
          <a:p>
            <a:r>
              <a:rPr lang="fr-CA" altLang="en-US" dirty="0"/>
              <a:t>Aimez-nous sur Facebook/canadianbloodservices</a:t>
            </a:r>
          </a:p>
          <a:p>
            <a:endParaRPr lang="fr-CA" altLang="en-US" dirty="0"/>
          </a:p>
          <a:p>
            <a:r>
              <a:rPr lang="fr-CA" altLang="en-US" dirty="0"/>
              <a:t>Suivez-nous sur Twitter @itsinyoutogive   </a:t>
            </a:r>
            <a:br>
              <a:rPr lang="fr-CA" altLang="en-US" dirty="0"/>
            </a:br>
            <a:r>
              <a:rPr lang="fr-CA" altLang="en-US" dirty="0"/>
              <a:t>Utilisez les mots-clics #SangNeuf et</a:t>
            </a:r>
            <a:r>
              <a:rPr lang="fr-CA" altLang="en-US" baseline="0" dirty="0"/>
              <a:t> </a:t>
            </a:r>
            <a:r>
              <a:rPr lang="fr-CA" altLang="en-US" dirty="0"/>
              <a:t>#RedonnerLaVie</a:t>
            </a:r>
          </a:p>
          <a:p>
            <a:endParaRPr lang="fr-CA" altLang="en-US" dirty="0"/>
          </a:p>
          <a:p>
            <a:r>
              <a:rPr lang="fr-CA" altLang="en-US" dirty="0"/>
              <a:t>Instagram / @itsinyoutogive #RedonnerLaVie #SangNeuf</a:t>
            </a:r>
          </a:p>
          <a:p>
            <a:endParaRPr lang="fr-CA" dirty="0"/>
          </a:p>
        </p:txBody>
      </p:sp>
    </p:spTree>
    <p:extLst>
      <p:ext uri="{BB962C8B-B14F-4D97-AF65-F5344CB8AC3E}">
        <p14:creationId xmlns:p14="http://schemas.microsoft.com/office/powerpoint/2010/main" val="597167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La Société canadienne du sang est un organisme de bienfaisance national</a:t>
            </a:r>
            <a:r>
              <a:rPr lang="fr-CA" altLang="en-US" baseline="0" dirty="0"/>
              <a:t> sans but lucratif qui gère l’approvisionnement en sang et en produits sanguins dans l’ensemble des provinces et territoires, sauf au Québec. En</a:t>
            </a:r>
            <a:r>
              <a:rPr lang="fr-CA" altLang="en-US" dirty="0"/>
              <a:t> plus d’être un c</a:t>
            </a:r>
            <a:r>
              <a:rPr lang="fr-CA" altLang="en-US" baseline="0" dirty="0"/>
              <a:t>hef file national en ce</a:t>
            </a:r>
            <a:r>
              <a:rPr lang="fr-CA" altLang="en-US" dirty="0"/>
              <a:t> qui concerne le</a:t>
            </a:r>
            <a:r>
              <a:rPr lang="fr-CA" altLang="en-US" baseline="0" dirty="0"/>
              <a:t> don et la greffe d’organes et de tissus, elle gère la banque publique de sang de cordon ombilical et le réseau de donneurs</a:t>
            </a:r>
            <a:r>
              <a:rPr lang="fr-CA" altLang="en-US" dirty="0"/>
              <a:t> de</a:t>
            </a:r>
            <a:r>
              <a:rPr lang="fr-CA" altLang="en-US" baseline="0" dirty="0"/>
              <a:t> cellules souches non apparentés (UniVie). </a:t>
            </a:r>
            <a:r>
              <a:rPr lang="fr-CA" altLang="en-US" dirty="0"/>
              <a:t> </a:t>
            </a:r>
          </a:p>
          <a:p>
            <a:endParaRPr lang="fr-CA" altLang="en-US" dirty="0"/>
          </a:p>
          <a:p>
            <a:r>
              <a:rPr lang="fr-CA" altLang="en-US" dirty="0"/>
              <a:t>À tout moment, près de 1 000 Canadiens sont en attente d’une greffe de cellules souches. </a:t>
            </a:r>
            <a:r>
              <a:rPr lang="fr-CA" dirty="0"/>
              <a:t>La greffe de cellules souches permet de soigner plus de 80 maladies, notamment la leucémie, le lymphome, l’anémie aplastique, la dépranocytose et les troubles métaboliques et immunitaires héréditaires.</a:t>
            </a:r>
            <a:endParaRPr lang="fr-CA" altLang="en-US" dirty="0"/>
          </a:p>
          <a:p>
            <a:endParaRPr lang="fr-CA" altLang="en-US" dirty="0"/>
          </a:p>
          <a:p>
            <a:r>
              <a:rPr lang="fr-CA" altLang="en-US" dirty="0"/>
              <a:t>Nous exploitons quatre banques publiques de sang de cordon ombilical. Pour une mère, faire don du sang de cordon ombilical de son enfant pour sauver des vies est un simple acte d’amour et de générosité qui peut avoir de grandes conséquences pour les patients en quête d’une deuxième chance.  </a:t>
            </a:r>
          </a:p>
          <a:p>
            <a:endParaRPr lang="fr-CA" altLang="en-US" dirty="0"/>
          </a:p>
          <a:p>
            <a:r>
              <a:rPr lang="fr-CA" altLang="en-US" dirty="0"/>
              <a:t>Ottawa  </a:t>
            </a:r>
            <a:r>
              <a:rPr lang="fr-CA" altLang="en-US" dirty="0">
                <a:latin typeface="Times New Roman"/>
                <a:cs typeface="Times New Roman"/>
              </a:rPr>
              <a:t>̶ </a:t>
            </a:r>
            <a:r>
              <a:rPr lang="fr-CA" altLang="en-US" dirty="0"/>
              <a:t> Hôpital d’Ottawa, campus général et civique</a:t>
            </a:r>
          </a:p>
          <a:p>
            <a:r>
              <a:rPr lang="fr-CA" altLang="en-US" dirty="0"/>
              <a:t>Brampton (région du Grand Toronto)  </a:t>
            </a:r>
            <a:r>
              <a:rPr lang="fr-CA" altLang="en-US" dirty="0">
                <a:latin typeface="Times New Roman"/>
                <a:cs typeface="Times New Roman"/>
              </a:rPr>
              <a:t>̶ </a:t>
            </a:r>
            <a:r>
              <a:rPr lang="fr-CA" altLang="en-US" dirty="0"/>
              <a:t> Hôpital civique de Brampton, Système de santé William-Osler</a:t>
            </a:r>
          </a:p>
          <a:p>
            <a:r>
              <a:rPr lang="fr-CA" altLang="en-US" dirty="0"/>
              <a:t>Edmonton  </a:t>
            </a:r>
            <a:r>
              <a:rPr lang="fr-CA" altLang="en-US" dirty="0">
                <a:latin typeface="Times New Roman"/>
                <a:cs typeface="Times New Roman"/>
              </a:rPr>
              <a:t>̶ </a:t>
            </a:r>
            <a:r>
              <a:rPr lang="fr-CA" altLang="en-US" dirty="0"/>
              <a:t> Hôpital pour femmes Lois-Hole, Services de santé de l’Alberta</a:t>
            </a:r>
          </a:p>
          <a:p>
            <a:r>
              <a:rPr lang="fr-CA" altLang="en-US" dirty="0"/>
              <a:t>Vancouver  </a:t>
            </a:r>
            <a:r>
              <a:rPr lang="fr-CA" altLang="en-US" dirty="0">
                <a:latin typeface="Times New Roman"/>
                <a:cs typeface="Times New Roman"/>
              </a:rPr>
              <a:t>̶ </a:t>
            </a:r>
            <a:r>
              <a:rPr lang="fr-CA" altLang="en-US" dirty="0"/>
              <a:t> Hôpital et centre de santé pour femmes de la Colombie-Britannique</a:t>
            </a:r>
          </a:p>
          <a:p>
            <a:endParaRPr lang="fr-CA" dirty="0"/>
          </a:p>
          <a:p>
            <a:endParaRPr lang="en-US" dirty="0"/>
          </a:p>
        </p:txBody>
      </p:sp>
    </p:spTree>
    <p:extLst>
      <p:ext uri="{BB962C8B-B14F-4D97-AF65-F5344CB8AC3E}">
        <p14:creationId xmlns:p14="http://schemas.microsoft.com/office/powerpoint/2010/main" val="174258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altLang="en-US" noProof="0" dirty="0"/>
              <a:t>Notre mission consiste à gérer un approvisionnement en sang et en produits sanguins sûrs et accessibles</a:t>
            </a:r>
            <a:r>
              <a:rPr lang="fr-CA" altLang="en-US" baseline="0" noProof="0" dirty="0"/>
              <a:t> par </a:t>
            </a:r>
            <a:r>
              <a:rPr lang="fr-CA" altLang="en-US" noProof="0" dirty="0"/>
              <a:t>tous les Canadiens. </a:t>
            </a:r>
          </a:p>
          <a:p>
            <a:endParaRPr lang="fr-CA" noProof="0" dirty="0"/>
          </a:p>
        </p:txBody>
      </p:sp>
    </p:spTree>
    <p:extLst>
      <p:ext uri="{BB962C8B-B14F-4D97-AF65-F5344CB8AC3E}">
        <p14:creationId xmlns:p14="http://schemas.microsoft.com/office/powerpoint/2010/main" val="242951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dirty="0">
                <a:latin typeface="Maiandra GD" pitchFamily="34" charset="0"/>
              </a:rPr>
              <a:t>Nous prenons en charge et gérons tous les aspects de l’approvisionnement en sang : nous recrutons des donneurs, prélevons et analysons le sang et le distribuons à nos hôpitaux, où les médecins l’utilisent pour le transfuser aux patients qui en ont besoin.</a:t>
            </a:r>
          </a:p>
          <a:p>
            <a:pPr eaLnBrk="1" hangingPunct="1"/>
            <a:endParaRPr lang="fr-CA" altLang="en-US" dirty="0">
              <a:latin typeface="Maiandra GD" pitchFamily="34" charset="0"/>
            </a:endParaRPr>
          </a:p>
          <a:p>
            <a:pPr eaLnBrk="1" hangingPunct="1"/>
            <a:r>
              <a:rPr lang="fr-CA" altLang="en-US" dirty="0">
                <a:latin typeface="Maiandra GD" pitchFamily="34" charset="0"/>
              </a:rPr>
              <a:t>Nous devons recruter 100 000 nouveaux donneurs cette année pour répondre aux besoins des patients. </a:t>
            </a:r>
          </a:p>
          <a:p>
            <a:pPr eaLnBrk="1" hangingPunct="1"/>
            <a:endParaRPr lang="fr-CA" altLang="en-US" dirty="0">
              <a:latin typeface="Maiandra GD" pitchFamily="34" charset="0"/>
            </a:endParaRPr>
          </a:p>
          <a:p>
            <a:pPr eaLnBrk="1" hangingPunct="1"/>
            <a:r>
              <a:rPr lang="fr-CA" altLang="en-US" dirty="0"/>
              <a:t>La Société canadienne du sang compte plus </a:t>
            </a:r>
            <a:r>
              <a:rPr lang="fr-CA" altLang="en-US" dirty="0">
                <a:solidFill>
                  <a:srgbClr val="00B0F0"/>
                </a:solidFill>
              </a:rPr>
              <a:t>de </a:t>
            </a:r>
            <a:r>
              <a:rPr lang="fr-CA" altLang="en-US" b="1" dirty="0">
                <a:solidFill>
                  <a:srgbClr val="00B0F0"/>
                </a:solidFill>
              </a:rPr>
              <a:t>36 établissements de collecte permanents,</a:t>
            </a:r>
            <a:r>
              <a:rPr lang="fr-CA" altLang="en-US" dirty="0"/>
              <a:t> deux laboratoires d’analyse du sang et 10 centres de production. Elle recrute des donneurs et recueille du sang total grâce à plus de 8 000 collectes organisées chaque année.</a:t>
            </a:r>
          </a:p>
          <a:p>
            <a:pPr eaLnBrk="1" hangingPunct="1"/>
            <a:endParaRPr lang="fr-CA" altLang="en-US" dirty="0">
              <a:latin typeface="Maiandra GD" pitchFamily="34" charset="0"/>
            </a:endParaRPr>
          </a:p>
          <a:p>
            <a:pPr eaLnBrk="1" hangingPunct="1"/>
            <a:endParaRPr lang="fr-CA" altLang="en-US" dirty="0">
              <a:latin typeface="Maiandra GD" pitchFamily="34" charset="0"/>
            </a:endParaRPr>
          </a:p>
          <a:p>
            <a:pPr eaLnBrk="1" hangingPunct="1"/>
            <a:r>
              <a:rPr lang="fr-CA" altLang="en-US" dirty="0">
                <a:latin typeface="Maiandra GD" pitchFamily="34" charset="0"/>
              </a:rPr>
              <a:t>Des questions?</a:t>
            </a:r>
          </a:p>
          <a:p>
            <a:pPr eaLnBrk="1" hangingPunct="1"/>
            <a:endParaRPr lang="en-CA" altLang="en-US" dirty="0">
              <a:latin typeface="Maiandra GD" pitchFamily="34" charset="0"/>
            </a:endParaRPr>
          </a:p>
          <a:p>
            <a:pPr eaLnBrk="1" hangingPunct="1"/>
            <a:endParaRPr lang="en-CA" altLang="en-US" dirty="0">
              <a:latin typeface="Maiandra GD" pitchFamily="34" charset="0"/>
            </a:endParaRPr>
          </a:p>
          <a:p>
            <a:endParaRPr lang="en-US" dirty="0"/>
          </a:p>
        </p:txBody>
      </p:sp>
    </p:spTree>
    <p:extLst>
      <p:ext uri="{BB962C8B-B14F-4D97-AF65-F5344CB8AC3E}">
        <p14:creationId xmlns:p14="http://schemas.microsoft.com/office/powerpoint/2010/main" val="239238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CA" altLang="en-US" dirty="0"/>
          </a:p>
          <a:p>
            <a:pPr eaLnBrk="1" hangingPunct="1">
              <a:defRPr/>
            </a:pPr>
            <a:endParaRPr lang="en-CA" altLang="en-US" dirty="0"/>
          </a:p>
          <a:p>
            <a:endParaRPr lang="en-US" dirty="0"/>
          </a:p>
        </p:txBody>
      </p:sp>
    </p:spTree>
    <p:extLst>
      <p:ext uri="{BB962C8B-B14F-4D97-AF65-F5344CB8AC3E}">
        <p14:creationId xmlns:p14="http://schemas.microsoft.com/office/powerpoint/2010/main" val="413123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9144000" cy="365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ffectLst/>
            </a:endParaRPr>
          </a:p>
        </p:txBody>
      </p:sp>
      <p:sp>
        <p:nvSpPr>
          <p:cNvPr id="2" name="Title 1"/>
          <p:cNvSpPr>
            <a:spLocks noGrp="1"/>
          </p:cNvSpPr>
          <p:nvPr>
            <p:ph type="title" hasCustomPrompt="1"/>
          </p:nvPr>
        </p:nvSpPr>
        <p:spPr>
          <a:xfrm>
            <a:off x="688988" y="1354147"/>
            <a:ext cx="7772400" cy="1685925"/>
          </a:xfrm>
        </p:spPr>
        <p:txBody>
          <a:bodyPr anchor="t"/>
          <a:lstStyle>
            <a:lvl1pPr algn="l">
              <a:defRPr sz="44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5800" y="4029366"/>
            <a:ext cx="7772400" cy="1369207"/>
          </a:xfrm>
        </p:spPr>
        <p:txBody>
          <a:bodyPr anchor="t"/>
          <a:lstStyle>
            <a:lvl1pPr marL="0" indent="0" algn="l">
              <a:spcBef>
                <a:spcPts val="0"/>
              </a:spcBef>
              <a:buNone/>
              <a:defRPr sz="1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8873" y="4006454"/>
            <a:ext cx="1961147" cy="831715"/>
          </a:xfrm>
          <a:prstGeom prst="rect">
            <a:avLst/>
          </a:prstGeom>
        </p:spPr>
      </p:pic>
    </p:spTree>
    <p:extLst>
      <p:ext uri="{BB962C8B-B14F-4D97-AF65-F5344CB8AC3E}">
        <p14:creationId xmlns:p14="http://schemas.microsoft.com/office/powerpoint/2010/main" val="141349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25556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Green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35923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_Quote/Fact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29112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Right Photo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31959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left Photo Layout">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83007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Orang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2"/>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34480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Orang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90252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Orange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0577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_Quote/Fact layout">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37859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Right Photo Layout">
    <p:bg>
      <p:bgPr>
        <a:solidFill>
          <a:schemeClr val="accent2"/>
        </a:solidFill>
        <a:effectLst/>
      </p:bgPr>
    </p:bg>
    <p:spTree>
      <p:nvGrpSpPr>
        <p:cNvPr id="1" name=""/>
        <p:cNvGrpSpPr/>
        <p:nvPr/>
      </p:nvGrpSpPr>
      <p:grpSpPr>
        <a:xfrm>
          <a:off x="0" y="0"/>
          <a:ext cx="0" cy="0"/>
          <a:chOff x="0" y="0"/>
          <a:chExt cx="0" cy="0"/>
        </a:xfrm>
      </p:grpSpPr>
      <p:sp>
        <p:nvSpPr>
          <p:cNvPr id="12" name="Rectangle 11"/>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24364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799"/>
            <a:ext cx="7772400" cy="1595818"/>
          </a:xfrm>
        </p:spPr>
        <p:txBody>
          <a:bodyPr anchor="t"/>
          <a:lstStyle>
            <a:lvl1pPr algn="l">
              <a:defRPr sz="4400" b="1" cap="none">
                <a:solidFill>
                  <a:schemeClr val="bg1"/>
                </a:solidFill>
              </a:defRPr>
            </a:lvl1pPr>
          </a:lstStyle>
          <a:p>
            <a:r>
              <a:rPr lang="en-US" dirty="0"/>
              <a:t>Click To Edit Master Title Style</a:t>
            </a:r>
          </a:p>
        </p:txBody>
      </p:sp>
      <p:sp>
        <p:nvSpPr>
          <p:cNvPr id="5" name="Picture Placeholder 4"/>
          <p:cNvSpPr>
            <a:spLocks noGrp="1"/>
          </p:cNvSpPr>
          <p:nvPr>
            <p:ph type="pic" sz="quarter" idx="10"/>
          </p:nvPr>
        </p:nvSpPr>
        <p:spPr>
          <a:xfrm>
            <a:off x="5527964" y="2795155"/>
            <a:ext cx="3224150" cy="1901536"/>
          </a:xfrm>
        </p:spPr>
        <p:txBody>
          <a:bodyPr/>
          <a:lstStyle/>
          <a:p>
            <a:endParaRPr lang="en-CA" dirty="0"/>
          </a:p>
        </p:txBody>
      </p:sp>
    </p:spTree>
    <p:extLst>
      <p:ext uri="{BB962C8B-B14F-4D97-AF65-F5344CB8AC3E}">
        <p14:creationId xmlns:p14="http://schemas.microsoft.com/office/powerpoint/2010/main" val="8849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left Photo Layout">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55642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Violet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4"/>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24056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Violet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57866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iolet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338068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olet_Quote/Fact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5527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olet Right Photo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38907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olet left Photo Layout">
    <p:bg>
      <p:bgPr>
        <a:solidFill>
          <a:schemeClr val="accent4"/>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sp>
        <p:nvSpPr>
          <p:cNvPr id="5" name="Rectangle 4"/>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27931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5" name="Table Placeholder 4"/>
          <p:cNvSpPr>
            <a:spLocks noGrp="1"/>
          </p:cNvSpPr>
          <p:nvPr>
            <p:ph type="tbl" sz="quarter" idx="17"/>
          </p:nvPr>
        </p:nvSpPr>
        <p:spPr>
          <a:xfrm>
            <a:off x="688974" y="1649413"/>
            <a:ext cx="8175625" cy="2789237"/>
          </a:xfrm>
        </p:spPr>
        <p:txBody>
          <a:bodyPr anchor="ct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40847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Call Out Numb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2226377"/>
            <a:ext cx="7767638" cy="2638425"/>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Text Placeholder 5"/>
          <p:cNvSpPr>
            <a:spLocks noGrp="1"/>
          </p:cNvSpPr>
          <p:nvPr>
            <p:ph type="body" sz="quarter" idx="17"/>
          </p:nvPr>
        </p:nvSpPr>
        <p:spPr>
          <a:xfrm>
            <a:off x="688974" y="1081924"/>
            <a:ext cx="6062700"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a:t>Click to edit</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55878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2 Call Out Numbers and Subtex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2178299"/>
            <a:ext cx="4080452" cy="2638425"/>
          </a:xfrm>
        </p:spPr>
        <p:txBody>
          <a:bodyPr/>
          <a:lstStyle>
            <a:lvl1pPr marL="0" indent="0">
              <a:spcBef>
                <a:spcPts val="600"/>
              </a:spcBef>
              <a:buNone/>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Text Placeholder 5"/>
          <p:cNvSpPr>
            <a:spLocks noGrp="1"/>
          </p:cNvSpPr>
          <p:nvPr>
            <p:ph type="body" sz="quarter" idx="17" hasCustomPrompt="1"/>
          </p:nvPr>
        </p:nvSpPr>
        <p:spPr>
          <a:xfrm>
            <a:off x="688974" y="1081924"/>
            <a:ext cx="4080453"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a:t>Click to  </a:t>
            </a:r>
            <a:endParaRPr lang="en-CA" dirty="0"/>
          </a:p>
        </p:txBody>
      </p:sp>
      <p:sp>
        <p:nvSpPr>
          <p:cNvPr id="9" name="Content Placeholder 2"/>
          <p:cNvSpPr>
            <a:spLocks noGrp="1"/>
          </p:cNvSpPr>
          <p:nvPr>
            <p:ph idx="18"/>
          </p:nvPr>
        </p:nvSpPr>
        <p:spPr>
          <a:xfrm>
            <a:off x="4886903" y="2178299"/>
            <a:ext cx="4080452" cy="2638425"/>
          </a:xfrm>
        </p:spPr>
        <p:txBody>
          <a:bodyPr/>
          <a:lstStyle>
            <a:lvl1pPr marL="0" indent="0">
              <a:spcBef>
                <a:spcPts val="600"/>
              </a:spcBef>
              <a:buNone/>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p:txBody>
      </p:sp>
      <p:sp>
        <p:nvSpPr>
          <p:cNvPr id="10" name="Text Placeholder 5"/>
          <p:cNvSpPr>
            <a:spLocks noGrp="1"/>
          </p:cNvSpPr>
          <p:nvPr>
            <p:ph type="body" sz="quarter" idx="19" hasCustomPrompt="1"/>
          </p:nvPr>
        </p:nvSpPr>
        <p:spPr>
          <a:xfrm>
            <a:off x="4886902" y="1081924"/>
            <a:ext cx="4080453"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a:t>Click to  </a:t>
            </a:r>
            <a:endParaRPr lang="en-CA"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34660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1"/>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
        <p:nvSpPr>
          <p:cNvPr id="6" name="Picture Placeholder 5"/>
          <p:cNvSpPr>
            <a:spLocks noGrp="1"/>
          </p:cNvSpPr>
          <p:nvPr>
            <p:ph type="pic" sz="quarter" idx="17"/>
          </p:nvPr>
        </p:nvSpPr>
        <p:spPr>
          <a:xfrm>
            <a:off x="5203051" y="3232224"/>
            <a:ext cx="3253562" cy="914400"/>
          </a:xfrm>
        </p:spPr>
        <p:txBody>
          <a:bodyPr/>
          <a:lstStyle/>
          <a:p>
            <a:endParaRPr lang="en-CA" dirty="0"/>
          </a:p>
        </p:txBody>
      </p:sp>
    </p:spTree>
    <p:extLst>
      <p:ext uri="{BB962C8B-B14F-4D97-AF65-F5344CB8AC3E}">
        <p14:creationId xmlns:p14="http://schemas.microsoft.com/office/powerpoint/2010/main" val="218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6876"/>
            <a:ext cx="7767638" cy="912112"/>
          </a:xfrm>
        </p:spPr>
        <p:txBody>
          <a:bodyPr vert="horz" lIns="0" tIns="0" rIns="0" bIns="0" rtlCol="0" anchor="t" anchorCtr="0">
            <a:noAutofit/>
          </a:bodyPr>
          <a:lstStyle>
            <a:lvl1pPr>
              <a:defRPr lang="en-CA" dirty="0"/>
            </a:lvl1pPr>
          </a:lstStyle>
          <a:p>
            <a:pPr lvl="0"/>
            <a:r>
              <a:rPr lang="en-US" dirty="0"/>
              <a:t>Click to edit Master title style</a:t>
            </a:r>
            <a:endParaRPr lang="en-CA" dirty="0"/>
          </a:p>
        </p:txBody>
      </p:sp>
      <p:sp>
        <p:nvSpPr>
          <p:cNvPr id="3" name="Content Placeholder 2"/>
          <p:cNvSpPr>
            <a:spLocks noGrp="1"/>
          </p:cNvSpPr>
          <p:nvPr>
            <p:ph sz="half" idx="1"/>
          </p:nvPr>
        </p:nvSpPr>
        <p:spPr>
          <a:xfrm>
            <a:off x="628650" y="1548987"/>
            <a:ext cx="3600450" cy="3083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548987"/>
            <a:ext cx="3867150" cy="3083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5023E905-1361-4C1B-868F-ED1881BC8DC8}" type="slidenum">
              <a:rPr lang="en-CA" smtClean="0"/>
              <a:pPr/>
              <a:t>‹#›</a:t>
            </a:fld>
            <a:endParaRPr lang="en-CA" dirty="0"/>
          </a:p>
        </p:txBody>
      </p:sp>
      <p:sp>
        <p:nvSpPr>
          <p:cNvPr id="9"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6528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nadian Blood Services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3169" y="915090"/>
            <a:ext cx="5257662" cy="2229755"/>
          </a:xfrm>
          <a:prstGeom prst="rect">
            <a:avLst/>
          </a:prstGeom>
        </p:spPr>
      </p:pic>
      <p:sp>
        <p:nvSpPr>
          <p:cNvPr id="6" name="Rectangle 5"/>
          <p:cNvSpPr/>
          <p:nvPr userDrawn="1"/>
        </p:nvSpPr>
        <p:spPr>
          <a:xfrm>
            <a:off x="0" y="4238665"/>
            <a:ext cx="9144000" cy="938288"/>
          </a:xfrm>
          <a:prstGeom prst="rect">
            <a:avLst/>
          </a:prstGeom>
          <a:solidFill>
            <a:srgbClr val="D6D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096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lu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3" name="Content Placeholder 2"/>
          <p:cNvSpPr>
            <a:spLocks noGrp="1"/>
          </p:cNvSpPr>
          <p:nvPr>
            <p:ph idx="1"/>
          </p:nvPr>
        </p:nvSpPr>
        <p:spPr>
          <a:xfrm>
            <a:off x="688975" y="1680210"/>
            <a:ext cx="7767638" cy="2638425"/>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24377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lue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251728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Quote/Fact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a:t>Click to edit Master title style</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5430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Right Photo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Picture Placeholder 3"/>
          <p:cNvSpPr>
            <a:spLocks noGrp="1"/>
          </p:cNvSpPr>
          <p:nvPr>
            <p:ph type="pic" sz="quarter" idx="11"/>
          </p:nvPr>
        </p:nvSpPr>
        <p:spPr>
          <a:xfrm>
            <a:off x="3938955" y="11430"/>
            <a:ext cx="5205046" cy="422723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17022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left Photo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a:t>Photo Layout Left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23069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Green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3"/>
                </a:solidFill>
              </a:defRPr>
            </a:lvl1pPr>
          </a:lstStyle>
          <a:p>
            <a:r>
              <a:rPr lang="en-US" dirty="0"/>
              <a:t>Click to edit Master title style</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a:t>Click to edit Master text styles</a:t>
            </a:r>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65335"/>
            <a:ext cx="1180395" cy="500601"/>
          </a:xfrm>
          <a:prstGeom prst="rect">
            <a:avLst/>
          </a:prstGeom>
        </p:spPr>
      </p:pic>
    </p:spTree>
    <p:extLst>
      <p:ext uri="{BB962C8B-B14F-4D97-AF65-F5344CB8AC3E}">
        <p14:creationId xmlns:p14="http://schemas.microsoft.com/office/powerpoint/2010/main" val="855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975" y="288925"/>
            <a:ext cx="7767638" cy="912112"/>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688975" y="1427162"/>
            <a:ext cx="7767638" cy="3200400"/>
          </a:xfrm>
          <a:prstGeom prst="rect">
            <a:avLst/>
          </a:prstGeom>
          <a:noFill/>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rot="10800000" flipH="1" flipV="1">
            <a:off x="8224369" y="4864802"/>
            <a:ext cx="228600" cy="228600"/>
          </a:xfrm>
          <a:prstGeom prst="rect">
            <a:avLst/>
          </a:prstGeom>
        </p:spPr>
        <p:txBody>
          <a:bodyPr vert="horz" lIns="0" tIns="0" rIns="0" bIns="0" rtlCol="0" anchor="t"/>
          <a:lstStyle>
            <a:lvl1pPr algn="r">
              <a:defRPr sz="700" b="0">
                <a:solidFill>
                  <a:schemeClr val="tx1">
                    <a:tint val="75000"/>
                  </a:schemeClr>
                </a:solidFill>
              </a:defRPr>
            </a:lvl1pPr>
          </a:lstStyle>
          <a:p>
            <a:fld id="{F221C231-2CB1-F343-A43B-DE31385C503C}" type="slidenum">
              <a:rPr lang="en-US" smtClean="0"/>
              <a:pPr/>
              <a:t>‹#›</a:t>
            </a:fld>
            <a:endParaRPr lang="en-US" dirty="0"/>
          </a:p>
        </p:txBody>
      </p:sp>
    </p:spTree>
    <p:extLst>
      <p:ext uri="{BB962C8B-B14F-4D97-AF65-F5344CB8AC3E}">
        <p14:creationId xmlns:p14="http://schemas.microsoft.com/office/powerpoint/2010/main" val="1514622492"/>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61" r:id="rId3"/>
    <p:sldLayoutId id="2147483658" r:id="rId4"/>
    <p:sldLayoutId id="2147483677" r:id="rId5"/>
    <p:sldLayoutId id="2147483671" r:id="rId6"/>
    <p:sldLayoutId id="2147483691" r:id="rId7"/>
    <p:sldLayoutId id="2147483692" r:id="rId8"/>
    <p:sldLayoutId id="2147483662" r:id="rId9"/>
    <p:sldLayoutId id="2147483663" r:id="rId10"/>
    <p:sldLayoutId id="2147483676" r:id="rId11"/>
    <p:sldLayoutId id="2147483673" r:id="rId12"/>
    <p:sldLayoutId id="2147483695" r:id="rId13"/>
    <p:sldLayoutId id="2147483698" r:id="rId14"/>
    <p:sldLayoutId id="2147483664" r:id="rId15"/>
    <p:sldLayoutId id="2147483665" r:id="rId16"/>
    <p:sldLayoutId id="2147483668" r:id="rId17"/>
    <p:sldLayoutId id="2147483672" r:id="rId18"/>
    <p:sldLayoutId id="2147483693" r:id="rId19"/>
    <p:sldLayoutId id="2147483694" r:id="rId20"/>
    <p:sldLayoutId id="2147483666" r:id="rId21"/>
    <p:sldLayoutId id="2147483667" r:id="rId22"/>
    <p:sldLayoutId id="2147483675" r:id="rId23"/>
    <p:sldLayoutId id="2147483674" r:id="rId24"/>
    <p:sldLayoutId id="2147483699" r:id="rId25"/>
    <p:sldLayoutId id="2147483700" r:id="rId26"/>
    <p:sldLayoutId id="2147483702" r:id="rId27"/>
    <p:sldLayoutId id="2147483703" r:id="rId28"/>
    <p:sldLayoutId id="2147483704" r:id="rId29"/>
    <p:sldLayoutId id="2147483690" r:id="rId30"/>
    <p:sldLayoutId id="2147483705"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57200" rtl="0" eaLnBrk="1" latinLnBrk="0" hangingPunct="1">
        <a:spcBef>
          <a:spcPct val="0"/>
        </a:spcBef>
        <a:buNone/>
        <a:defRPr sz="3000" b="1" kern="1200">
          <a:solidFill>
            <a:schemeClr val="tx1"/>
          </a:solidFill>
          <a:latin typeface="+mj-lt"/>
          <a:ea typeface="+mj-ea"/>
          <a:cs typeface="+mj-cs"/>
        </a:defRPr>
      </a:lvl1pPr>
    </p:titleStyle>
    <p:bodyStyle>
      <a:lvl1pPr marL="174625" indent="-174625" algn="l" defTabSz="457200" rtl="0" eaLnBrk="1" latinLnBrk="0" hangingPunct="1">
        <a:lnSpc>
          <a:spcPct val="100000"/>
        </a:lnSpc>
        <a:spcBef>
          <a:spcPct val="20000"/>
        </a:spcBef>
        <a:buSzPct val="80000"/>
        <a:buFont typeface="Arial"/>
        <a:buChar char="•"/>
        <a:defRPr sz="2000" b="0" kern="1200">
          <a:solidFill>
            <a:schemeClr val="tx1"/>
          </a:solidFill>
          <a:latin typeface="+mn-lt"/>
          <a:ea typeface="+mn-ea"/>
          <a:cs typeface="+mn-cs"/>
        </a:defRPr>
      </a:lvl1pPr>
      <a:lvl2pPr marL="457200" indent="-225425" algn="l" defTabSz="457200" rtl="0" eaLnBrk="1" latinLnBrk="0" hangingPunct="1">
        <a:lnSpc>
          <a:spcPct val="100000"/>
        </a:lnSpc>
        <a:spcBef>
          <a:spcPct val="20000"/>
        </a:spcBef>
        <a:buFont typeface="Lucida Grande"/>
        <a:buChar char="–"/>
        <a:defRPr sz="2000" b="0" kern="1200">
          <a:solidFill>
            <a:schemeClr val="tx1"/>
          </a:solidFill>
          <a:latin typeface="+mn-lt"/>
          <a:ea typeface="+mn-ea"/>
          <a:cs typeface="+mn-cs"/>
        </a:defRPr>
      </a:lvl2pPr>
      <a:lvl3pPr marL="688975" indent="-231775"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3pPr>
      <a:lvl4pPr marL="912813" indent="-223838"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4pPr>
      <a:lvl5pPr marL="1146175" indent="-233363"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8.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44.xml"/><Relationship Id="rId7"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2.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5.xml"/><Relationship Id="rId5" Type="http://schemas.openxmlformats.org/officeDocument/2006/relationships/slideLayout" Target="../slideLayouts/slideLayout22.xml"/><Relationship Id="rId4" Type="http://schemas.openxmlformats.org/officeDocument/2006/relationships/tags" Target="../tags/tag51.xml"/></Relationships>
</file>

<file path=ppt/slides/_rels/slide1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notesSlide" Target="../notesSlides/notesSlide16.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slideLayout" Target="../slideLayouts/slideLayout1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microsoft.com/office/2007/relationships/hdphoto" Target="../media/hdphoto1.wdp"/><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4.jpeg"/><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8.xml"/><Relationship Id="rId7" Type="http://schemas.openxmlformats.org/officeDocument/2006/relationships/notesSlide" Target="../notesSlides/notesSlide1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2.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93.xml"/><Relationship Id="rId7" Type="http://schemas.openxmlformats.org/officeDocument/2006/relationships/notesSlide" Target="../notesSlides/notesSlide24.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9.xml"/><Relationship Id="rId5" Type="http://schemas.openxmlformats.org/officeDocument/2006/relationships/tags" Target="../tags/tag95.xml"/><Relationship Id="rId4" Type="http://schemas.openxmlformats.org/officeDocument/2006/relationships/tags" Target="../tags/tag94.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8.xml"/><Relationship Id="rId7" Type="http://schemas.openxmlformats.org/officeDocument/2006/relationships/notesSlide" Target="../notesSlides/notesSlide25.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4.xml"/><Relationship Id="rId5" Type="http://schemas.openxmlformats.org/officeDocument/2006/relationships/tags" Target="../tags/tag100.xml"/><Relationship Id="rId4" Type="http://schemas.openxmlformats.org/officeDocument/2006/relationships/tags" Target="../tags/tag99.xml"/></Relationships>
</file>

<file path=ppt/slides/_rels/slide26.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104.xml"/></Relationships>
</file>

<file path=ppt/slides/_rels/slide27.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9.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tags" Target="../tags/tag10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hyperlink" Target="https://www.blood.ca/en/blood/can-i-donate" TargetMode="External"/><Relationship Id="rId3" Type="http://schemas.openxmlformats.org/officeDocument/2006/relationships/tags" Target="../tags/tag113.xml"/><Relationship Id="rId7" Type="http://schemas.openxmlformats.org/officeDocument/2006/relationships/image" Target="../media/image20.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29.xml"/><Relationship Id="rId5" Type="http://schemas.openxmlformats.org/officeDocument/2006/relationships/slideLayout" Target="../slideLayouts/slideLayout16.xml"/><Relationship Id="rId4" Type="http://schemas.openxmlformats.org/officeDocument/2006/relationships/tags" Target="../tags/tag1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21.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30.xml"/><Relationship Id="rId5" Type="http://schemas.openxmlformats.org/officeDocument/2006/relationships/slideLayout" Target="../slideLayouts/slideLayout18.xml"/><Relationship Id="rId4" Type="http://schemas.openxmlformats.org/officeDocument/2006/relationships/tags" Target="../tags/tag11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notesSlide" Target="../notesSlides/notesSlide3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2.xml"/><Relationship Id="rId5" Type="http://schemas.openxmlformats.org/officeDocument/2006/relationships/tags" Target="../tags/tag125.xml"/><Relationship Id="rId4" Type="http://schemas.openxmlformats.org/officeDocument/2006/relationships/tags" Target="../tags/tag124.xml"/></Relationships>
</file>

<file path=ppt/slides/_rels/slide33.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23.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22.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notesSlide" Target="../notesSlides/notesSlide33.xml"/><Relationship Id="rId5" Type="http://schemas.openxmlformats.org/officeDocument/2006/relationships/tags" Target="../tags/tag130.xml"/><Relationship Id="rId15" Type="http://schemas.openxmlformats.org/officeDocument/2006/relationships/image" Target="../media/image25.png"/><Relationship Id="rId10" Type="http://schemas.openxmlformats.org/officeDocument/2006/relationships/slideLayout" Target="../slideLayouts/slideLayout18.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2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1.xml"/><Relationship Id="rId1" Type="http://schemas.openxmlformats.org/officeDocument/2006/relationships/tags" Target="../tags/tag137.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28.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6.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4.png"/><Relationship Id="rId5" Type="http://schemas.openxmlformats.org/officeDocument/2006/relationships/tags" Target="../tags/tag19.xml"/><Relationship Id="rId10" Type="http://schemas.openxmlformats.org/officeDocument/2006/relationships/notesSlide" Target="../notesSlides/notesSlide6.xml"/><Relationship Id="rId4" Type="http://schemas.openxmlformats.org/officeDocument/2006/relationships/tags" Target="../tags/tag18.xml"/><Relationship Id="rId9"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8.xml"/><Relationship Id="rId4"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9.xml"/><Relationship Id="rId5" Type="http://schemas.openxmlformats.org/officeDocument/2006/relationships/slideLayout" Target="../slideLayouts/slideLayout10.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4" y="1575250"/>
            <a:ext cx="8254303" cy="1018215"/>
          </a:xfrm>
        </p:spPr>
        <p:txBody>
          <a:bodyPr/>
          <a:lstStyle/>
          <a:p>
            <a:r>
              <a:rPr lang="en-CA" dirty="0">
                <a:effectLst>
                  <a:outerShdw blurRad="38100" dist="38100" dir="2700000" algn="tl">
                    <a:srgbClr val="000000">
                      <a:alpha val="43137"/>
                    </a:srgbClr>
                  </a:outerShdw>
                </a:effectLst>
              </a:rPr>
              <a:t>Défi #RedonnerLaVie</a:t>
            </a:r>
            <a:endParaRPr lang="en-CA" dirty="0"/>
          </a:p>
        </p:txBody>
      </p:sp>
    </p:spTree>
    <p:extLst>
      <p:ext uri="{BB962C8B-B14F-4D97-AF65-F5344CB8AC3E}">
        <p14:creationId xmlns:p14="http://schemas.microsoft.com/office/powerpoint/2010/main" val="120749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custDataLst>
              <p:tags r:id="rId1"/>
            </p:custDataLst>
          </p:nvPr>
        </p:nvSpPr>
        <p:spPr/>
        <p:txBody>
          <a:bodyPr/>
          <a:lstStyle/>
          <a:p>
            <a:r>
              <a:rPr lang="en-US" dirty="0">
                <a:solidFill>
                  <a:srgbClr val="FF0000"/>
                </a:solidFill>
              </a:rPr>
              <a:t>Pourquoi vous impliquer?</a:t>
            </a:r>
          </a:p>
        </p:txBody>
      </p:sp>
      <p:sp>
        <p:nvSpPr>
          <p:cNvPr id="5" name="Slide Number Placeholder 4"/>
          <p:cNvSpPr>
            <a:spLocks noGrp="1"/>
          </p:cNvSpPr>
          <p:nvPr>
            <p:ph type="sldNum" sz="quarter" idx="16"/>
            <p:custDataLst>
              <p:tags r:id="rId2"/>
            </p:custDataLst>
          </p:nvPr>
        </p:nvSpPr>
        <p:spPr/>
        <p:txBody>
          <a:bodyPr/>
          <a:lstStyle/>
          <a:p>
            <a:fld id="{F221C231-2CB1-F343-A43B-DE31385C503C}" type="slidenum">
              <a:rPr lang="en-US" smtClean="0"/>
              <a:pPr/>
              <a:t>10</a:t>
            </a:fld>
            <a:endParaRPr lang="en-US" dirty="0"/>
          </a:p>
        </p:txBody>
      </p:sp>
      <p:sp>
        <p:nvSpPr>
          <p:cNvPr id="7" name="Content Placeholder 6"/>
          <p:cNvSpPr>
            <a:spLocks noGrp="1"/>
          </p:cNvSpPr>
          <p:nvPr>
            <p:ph idx="1"/>
            <p:custDataLst>
              <p:tags r:id="rId3"/>
            </p:custDataLst>
          </p:nvPr>
        </p:nvSpPr>
        <p:spPr>
          <a:xfrm>
            <a:off x="3697647" y="1533373"/>
            <a:ext cx="4398464" cy="1556899"/>
          </a:xfrm>
        </p:spPr>
        <p:txBody>
          <a:bodyPr/>
          <a:lstStyle/>
          <a:p>
            <a:pPr marL="0" indent="0">
              <a:buNone/>
            </a:pPr>
            <a:r>
              <a:rPr lang="fr-CA" sz="1800" dirty="0"/>
              <a:t>Hunter a maintenant 13 ans. Peu après sa naissance, ses parents ont appris qu’il souffrait de l’anémie de Blackfan-Diamond, une </a:t>
            </a:r>
            <a:r>
              <a:rPr lang="fr-CA" sz="1800" b="1" dirty="0">
                <a:solidFill>
                  <a:srgbClr val="FF0000"/>
                </a:solidFill>
              </a:rPr>
              <a:t>maladie sanguine rare</a:t>
            </a:r>
            <a:r>
              <a:rPr lang="fr-CA" sz="1800" dirty="0"/>
              <a:t>. Il a besoin d’une </a:t>
            </a:r>
            <a:r>
              <a:rPr lang="fr-CA" sz="1800" b="1" dirty="0">
                <a:solidFill>
                  <a:srgbClr val="FF0000"/>
                </a:solidFill>
              </a:rPr>
              <a:t>transfusion sanguine </a:t>
            </a:r>
            <a:r>
              <a:rPr lang="fr-CA" sz="1800" dirty="0"/>
              <a:t>toutes les </a:t>
            </a:r>
            <a:r>
              <a:rPr lang="fr-CA" sz="1800" b="1" dirty="0">
                <a:solidFill>
                  <a:srgbClr val="FF0000"/>
                </a:solidFill>
              </a:rPr>
              <a:t>trois semaines </a:t>
            </a:r>
            <a:r>
              <a:rPr lang="fr-CA" sz="1800" dirty="0"/>
              <a:t>et d’une chélation chaque nuit pendant 12 heures. À ce jour, il a reçu plus de </a:t>
            </a:r>
            <a:r>
              <a:rPr lang="fr-CA" sz="1800" b="1" dirty="0">
                <a:solidFill>
                  <a:srgbClr val="FF0000"/>
                </a:solidFill>
              </a:rPr>
              <a:t>200 transfusions</a:t>
            </a:r>
            <a:r>
              <a:rPr lang="fr-CA" sz="1800" dirty="0"/>
              <a:t>!</a:t>
            </a:r>
            <a:endParaRPr lang="en-CA" sz="1800" dirty="0"/>
          </a:p>
          <a:p>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34" y="982814"/>
            <a:ext cx="3373826" cy="270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7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custDataLst>
              <p:tags r:id="rId1"/>
            </p:custDataLst>
          </p:nvPr>
        </p:nvSpPr>
        <p:spPr/>
        <p:txBody>
          <a:bodyPr/>
          <a:lstStyle/>
          <a:p>
            <a:r>
              <a:rPr lang="en-US" dirty="0">
                <a:solidFill>
                  <a:srgbClr val="FF0000"/>
                </a:solidFill>
              </a:rPr>
              <a:t>Pourquoi vous impliquer?</a:t>
            </a:r>
          </a:p>
        </p:txBody>
      </p:sp>
      <p:sp>
        <p:nvSpPr>
          <p:cNvPr id="5" name="Slide Number Placeholder 4"/>
          <p:cNvSpPr>
            <a:spLocks noGrp="1"/>
          </p:cNvSpPr>
          <p:nvPr>
            <p:ph type="sldNum" sz="quarter" idx="16"/>
            <p:custDataLst>
              <p:tags r:id="rId2"/>
            </p:custDataLst>
          </p:nvPr>
        </p:nvSpPr>
        <p:spPr/>
        <p:txBody>
          <a:bodyPr/>
          <a:lstStyle/>
          <a:p>
            <a:fld id="{F221C231-2CB1-F343-A43B-DE31385C503C}" type="slidenum">
              <a:rPr lang="en-US" smtClean="0"/>
              <a:pPr/>
              <a:t>11</a:t>
            </a:fld>
            <a:endParaRPr lang="en-US" dirty="0"/>
          </a:p>
        </p:txBody>
      </p:sp>
      <p:sp>
        <p:nvSpPr>
          <p:cNvPr id="7" name="Rectangle 6"/>
          <p:cNvSpPr/>
          <p:nvPr>
            <p:custDataLst>
              <p:tags r:id="rId3"/>
            </p:custDataLst>
          </p:nvPr>
        </p:nvSpPr>
        <p:spPr>
          <a:xfrm>
            <a:off x="3403673" y="1019986"/>
            <a:ext cx="4823906" cy="3139321"/>
          </a:xfrm>
          <a:prstGeom prst="rect">
            <a:avLst/>
          </a:prstGeom>
        </p:spPr>
        <p:txBody>
          <a:bodyPr wrap="square">
            <a:spAutoFit/>
          </a:bodyPr>
          <a:lstStyle/>
          <a:p>
            <a:r>
              <a:rPr lang="fr-CA" dirty="0"/>
              <a:t>Quand ils ont appris que leur fille </a:t>
            </a:r>
            <a:r>
              <a:rPr lang="fr-CA" b="1" dirty="0">
                <a:solidFill>
                  <a:srgbClr val="FF0000"/>
                </a:solidFill>
              </a:rPr>
              <a:t>Sarah </a:t>
            </a:r>
            <a:r>
              <a:rPr lang="fr-CA" dirty="0"/>
              <a:t>était atteinte d’une leucémie aiguë myéloblastique, Mark et Leah ont également appris que sa survie </a:t>
            </a:r>
            <a:r>
              <a:rPr lang="fr-CA" b="1" dirty="0">
                <a:solidFill>
                  <a:srgbClr val="FF0000"/>
                </a:solidFill>
              </a:rPr>
              <a:t>dépendait d’une greffe de cellules souches</a:t>
            </a:r>
            <a:r>
              <a:rPr lang="fr-CA" dirty="0"/>
              <a:t>. Ils ont donc décidé de </a:t>
            </a:r>
            <a:r>
              <a:rPr lang="fr-CA" b="1" dirty="0">
                <a:solidFill>
                  <a:srgbClr val="FF0000"/>
                </a:solidFill>
              </a:rPr>
              <a:t>sensibiliser davantage </a:t>
            </a:r>
            <a:r>
              <a:rPr lang="fr-CA" dirty="0"/>
              <a:t>la population au </a:t>
            </a:r>
            <a:r>
              <a:rPr lang="fr-CA" b="1" dirty="0">
                <a:solidFill>
                  <a:srgbClr val="FF0000"/>
                </a:solidFill>
              </a:rPr>
              <a:t>besoin de donneurs de sang et de cellules souches</a:t>
            </a:r>
            <a:r>
              <a:rPr lang="fr-CA" dirty="0"/>
              <a:t>. Sarah a perdu sa bataille, mais ses parents continuent de défendre la cause des </a:t>
            </a:r>
            <a:r>
              <a:rPr lang="fr-CA" b="1" dirty="0">
                <a:solidFill>
                  <a:srgbClr val="FF0000"/>
                </a:solidFill>
              </a:rPr>
              <a:t>patients qui, comme leur fille</a:t>
            </a:r>
            <a:r>
              <a:rPr lang="fr-CA" dirty="0"/>
              <a:t>, ont </a:t>
            </a:r>
            <a:r>
              <a:rPr lang="fr-CA" b="1" dirty="0">
                <a:solidFill>
                  <a:srgbClr val="FF0000"/>
                </a:solidFill>
              </a:rPr>
              <a:t>besoin de sang et de cellules souches</a:t>
            </a:r>
            <a:r>
              <a:rPr lang="fr-CA" dirty="0"/>
              <a:t>.</a:t>
            </a:r>
            <a:endParaRPr lang="en-CA"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51" y="1141896"/>
            <a:ext cx="3278308" cy="218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4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custDataLst>
              <p:tags r:id="rId1"/>
            </p:custDataLst>
          </p:nvPr>
        </p:nvSpPr>
        <p:spPr>
          <a:xfrm>
            <a:off x="106336" y="1227638"/>
            <a:ext cx="3389679" cy="914400"/>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De combien de donneurs a-t-on besoin?</a:t>
            </a:r>
          </a:p>
        </p:txBody>
      </p:sp>
      <p:pic>
        <p:nvPicPr>
          <p:cNvPr id="14" name="Picture 4"/>
          <p:cNvPicPr>
            <a:picLocks noGrp="1" noChangeAspect="1" noChangeArrowheads="1"/>
          </p:cNvPicPr>
          <p:nvPr>
            <p:ph type="pic" sz="quarter" idx="11"/>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729" r="729"/>
          <a:stretch>
            <a:fillRect/>
          </a:stretch>
        </p:blipFill>
        <p:spPr bwMode="auto">
          <a:xfrm>
            <a:off x="3938954" y="-33248"/>
            <a:ext cx="5205046" cy="431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custDataLst>
              <p:tags r:id="rId2"/>
            </p:custDataLst>
          </p:nvPr>
        </p:nvSpPr>
        <p:spPr>
          <a:xfrm>
            <a:off x="3864947" y="6357"/>
            <a:ext cx="1416485" cy="4247317"/>
          </a:xfrm>
          <a:prstGeom prst="rect">
            <a:avLst/>
          </a:prstGeom>
          <a:solidFill>
            <a:schemeClr val="accent3">
              <a:lumMod val="40000"/>
              <a:lumOff val="6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CHIRURGIE CARDIAQUE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ACCIDENT DE LA ROUTE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TRAITEMENT DU CANCER</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A"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LEUCÉMIE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A"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7478028" y="448170"/>
            <a:ext cx="1667016" cy="276999"/>
          </a:xfrm>
          <a:prstGeom prst="rect">
            <a:avLst/>
          </a:prstGeom>
          <a:solidFill>
            <a:schemeClr val="accent3">
              <a:lumMod val="40000"/>
              <a:lumOff val="60000"/>
            </a:schemeClr>
          </a:solidFill>
        </p:spPr>
        <p:txBody>
          <a:bodyPr wrap="square" rtlCol="0">
            <a:spAutoFit/>
          </a:bodyPr>
          <a:lstStyle/>
          <a:p>
            <a:r>
              <a:rPr lang="fr-CA" sz="1200" dirty="0">
                <a:solidFill>
                  <a:schemeClr val="accent6">
                    <a:lumMod val="75000"/>
                  </a:schemeClr>
                </a:solidFill>
              </a:rPr>
              <a:t>(jusqu’à 5 donneurs)</a:t>
            </a:r>
            <a:endParaRPr lang="en-US" sz="1200" dirty="0">
              <a:solidFill>
                <a:schemeClr val="accent6">
                  <a:lumMod val="75000"/>
                </a:schemeClr>
              </a:solidFill>
            </a:endParaRPr>
          </a:p>
        </p:txBody>
      </p:sp>
      <p:sp>
        <p:nvSpPr>
          <p:cNvPr id="11" name="TextBox 10"/>
          <p:cNvSpPr txBox="1"/>
          <p:nvPr/>
        </p:nvSpPr>
        <p:spPr>
          <a:xfrm>
            <a:off x="7478028" y="1477457"/>
            <a:ext cx="1667016" cy="276999"/>
          </a:xfrm>
          <a:prstGeom prst="rect">
            <a:avLst/>
          </a:prstGeom>
          <a:solidFill>
            <a:schemeClr val="accent3">
              <a:lumMod val="40000"/>
              <a:lumOff val="60000"/>
            </a:schemeClr>
          </a:solidFill>
        </p:spPr>
        <p:txBody>
          <a:bodyPr wrap="square" rtlCol="0">
            <a:spAutoFit/>
          </a:bodyPr>
          <a:lstStyle/>
          <a:p>
            <a:r>
              <a:rPr lang="fr-CA" sz="1200" dirty="0">
                <a:solidFill>
                  <a:schemeClr val="accent6">
                    <a:lumMod val="75000"/>
                  </a:schemeClr>
                </a:solidFill>
              </a:rPr>
              <a:t>(jusqu’à 50 donneurs)</a:t>
            </a:r>
            <a:endParaRPr lang="en-US" sz="1200" dirty="0">
              <a:solidFill>
                <a:schemeClr val="accent6">
                  <a:lumMod val="75000"/>
                </a:schemeClr>
              </a:solidFill>
            </a:endParaRPr>
          </a:p>
        </p:txBody>
      </p:sp>
      <p:sp>
        <p:nvSpPr>
          <p:cNvPr id="12" name="TextBox 11"/>
          <p:cNvSpPr txBox="1"/>
          <p:nvPr/>
        </p:nvSpPr>
        <p:spPr>
          <a:xfrm>
            <a:off x="7478028" y="2529579"/>
            <a:ext cx="1667016" cy="276999"/>
          </a:xfrm>
          <a:prstGeom prst="rect">
            <a:avLst/>
          </a:prstGeom>
          <a:solidFill>
            <a:schemeClr val="accent3">
              <a:lumMod val="40000"/>
              <a:lumOff val="60000"/>
            </a:schemeClr>
          </a:solidFill>
        </p:spPr>
        <p:txBody>
          <a:bodyPr wrap="square" rtlCol="0">
            <a:spAutoFit/>
          </a:bodyPr>
          <a:lstStyle/>
          <a:p>
            <a:r>
              <a:rPr lang="fr-CA" sz="1200" dirty="0">
                <a:solidFill>
                  <a:schemeClr val="accent6">
                    <a:lumMod val="75000"/>
                  </a:schemeClr>
                </a:solidFill>
              </a:rPr>
              <a:t>(jusqu’à 5 donneurs)</a:t>
            </a:r>
            <a:endParaRPr lang="en-US" sz="1200" dirty="0">
              <a:solidFill>
                <a:schemeClr val="accent6">
                  <a:lumMod val="75000"/>
                </a:schemeClr>
              </a:solidFill>
            </a:endParaRPr>
          </a:p>
        </p:txBody>
      </p:sp>
      <p:sp>
        <p:nvSpPr>
          <p:cNvPr id="13" name="TextBox 12"/>
          <p:cNvSpPr txBox="1"/>
          <p:nvPr/>
        </p:nvSpPr>
        <p:spPr>
          <a:xfrm>
            <a:off x="7478028" y="3469030"/>
            <a:ext cx="1667016" cy="461665"/>
          </a:xfrm>
          <a:prstGeom prst="rect">
            <a:avLst/>
          </a:prstGeom>
          <a:solidFill>
            <a:schemeClr val="accent3">
              <a:lumMod val="40000"/>
              <a:lumOff val="60000"/>
            </a:schemeClr>
          </a:solidFill>
        </p:spPr>
        <p:txBody>
          <a:bodyPr wrap="square" rtlCol="0">
            <a:spAutoFit/>
          </a:bodyPr>
          <a:lstStyle/>
          <a:p>
            <a:r>
              <a:rPr lang="fr-CA" sz="1200" dirty="0">
                <a:solidFill>
                  <a:schemeClr val="accent6">
                    <a:lumMod val="75000"/>
                  </a:schemeClr>
                </a:solidFill>
              </a:rPr>
              <a:t>(jusqu’à 8 donneurs par semaine)</a:t>
            </a:r>
            <a:endParaRPr lang="en-US" sz="1200" dirty="0">
              <a:solidFill>
                <a:schemeClr val="accent6">
                  <a:lumMod val="75000"/>
                </a:schemeClr>
              </a:solidFill>
            </a:endParaRPr>
          </a:p>
        </p:txBody>
      </p:sp>
    </p:spTree>
    <p:extLst>
      <p:ext uri="{BB962C8B-B14F-4D97-AF65-F5344CB8AC3E}">
        <p14:creationId xmlns:p14="http://schemas.microsoft.com/office/powerpoint/2010/main" val="4141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08410" y="1496544"/>
            <a:ext cx="8254303" cy="1018215"/>
          </a:xfrm>
        </p:spPr>
        <p:txBody>
          <a:bodyPr/>
          <a:lstStyle/>
          <a:p>
            <a:pPr algn="ctr"/>
            <a:r>
              <a:rPr lang="en-US" sz="6600" dirty="0"/>
              <a:t>Le sang</a:t>
            </a:r>
          </a:p>
        </p:txBody>
      </p:sp>
      <p:sp>
        <p:nvSpPr>
          <p:cNvPr id="4" name="Slide Number Placeholder 3"/>
          <p:cNvSpPr>
            <a:spLocks noGrp="1"/>
          </p:cNvSpPr>
          <p:nvPr>
            <p:ph type="sldNum" sz="quarter" idx="16"/>
            <p:custDataLst>
              <p:tags r:id="rId2"/>
            </p:custDataLst>
          </p:nvPr>
        </p:nvSpPr>
        <p:spPr/>
        <p:txBody>
          <a:bodyPr/>
          <a:lstStyle/>
          <a:p>
            <a:fld id="{F221C231-2CB1-F343-A43B-DE31385C503C}" type="slidenum">
              <a:rPr lang="en-US" smtClean="0"/>
              <a:pPr/>
              <a:t>13</a:t>
            </a:fld>
            <a:endParaRPr lang="en-US" dirty="0"/>
          </a:p>
        </p:txBody>
      </p:sp>
    </p:spTree>
    <p:extLst>
      <p:ext uri="{BB962C8B-B14F-4D97-AF65-F5344CB8AC3E}">
        <p14:creationId xmlns:p14="http://schemas.microsoft.com/office/powerpoint/2010/main" val="26951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pc="150" dirty="0">
                <a:ln w="11430"/>
                <a:solidFill>
                  <a:schemeClr val="tx1"/>
                </a:solidFill>
                <a:effectLst>
                  <a:outerShdw blurRad="25400" algn="tl" rotWithShape="0">
                    <a:srgbClr val="000000">
                      <a:alpha val="43000"/>
                    </a:srgbClr>
                  </a:outerShdw>
                </a:effectLst>
              </a:rPr>
              <a:t>Composants du sang</a:t>
            </a:r>
            <a:r>
              <a:rPr lang="en-US" spc="150" dirty="0">
                <a:ln w="11430"/>
                <a:solidFill>
                  <a:srgbClr val="F8F8F8"/>
                </a:solidFill>
                <a:effectLst>
                  <a:outerShdw blurRad="25400" algn="tl" rotWithShape="0">
                    <a:srgbClr val="000000">
                      <a:alpha val="43000"/>
                    </a:srgbClr>
                  </a:outerShdw>
                </a:effectLst>
              </a:rPr>
              <a:t/>
            </a:r>
            <a:br>
              <a:rPr lang="en-US" spc="150" dirty="0">
                <a:ln w="11430"/>
                <a:solidFill>
                  <a:srgbClr val="F8F8F8"/>
                </a:solidFill>
                <a:effectLst>
                  <a:outerShdw blurRad="25400" algn="tl" rotWithShape="0">
                    <a:srgbClr val="000000">
                      <a:alpha val="43000"/>
                    </a:srgbClr>
                  </a:outerShdw>
                </a:effectLst>
              </a:rPr>
            </a:br>
            <a:endParaRPr lang="en-US" dirty="0"/>
          </a:p>
        </p:txBody>
      </p:sp>
      <p:pic>
        <p:nvPicPr>
          <p:cNvPr id="1026" name="Picture 2" descr="Whats in Blood"/>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402005" y="1691843"/>
            <a:ext cx="6154477" cy="2093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3126192" y="2568390"/>
            <a:ext cx="592667" cy="246221"/>
          </a:xfrm>
          <a:prstGeom prst="rect">
            <a:avLst/>
          </a:prstGeom>
          <a:solidFill>
            <a:schemeClr val="accent3">
              <a:lumMod val="40000"/>
              <a:lumOff val="60000"/>
            </a:schemeClr>
          </a:solidFill>
          <a:ln>
            <a:solidFill>
              <a:srgbClr val="CC2029"/>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Veine</a:t>
            </a:r>
          </a:p>
        </p:txBody>
      </p:sp>
      <p:sp>
        <p:nvSpPr>
          <p:cNvPr id="5" name="TextBox 4"/>
          <p:cNvSpPr txBox="1"/>
          <p:nvPr>
            <p:custDataLst>
              <p:tags r:id="rId4"/>
            </p:custDataLst>
          </p:nvPr>
        </p:nvSpPr>
        <p:spPr>
          <a:xfrm>
            <a:off x="5449433" y="2526500"/>
            <a:ext cx="698935" cy="400110"/>
          </a:xfrm>
          <a:prstGeom prst="rect">
            <a:avLst/>
          </a:prstGeom>
          <a:solidFill>
            <a:schemeClr val="accent3">
              <a:lumMod val="40000"/>
              <a:lumOff val="60000"/>
            </a:schemeClr>
          </a:solidFill>
          <a:ln>
            <a:noFill/>
          </a:ln>
        </p:spPr>
        <p:txBody>
          <a:bodyPr wrap="square" rtlCol="0">
            <a:spAutoFit/>
          </a:bodyPr>
          <a:lstStyle/>
          <a:p>
            <a:pPr algn="ctr"/>
            <a:r>
              <a:rPr lang="fr-CA" sz="1000" b="1" dirty="0">
                <a:solidFill>
                  <a:srgbClr val="303030">
                    <a:lumMod val="75000"/>
                    <a:lumOff val="25000"/>
                  </a:srgbClr>
                </a:solidFill>
                <a:latin typeface="Arial" panose="020B0604020202020204" pitchFamily="34" charset="0"/>
                <a:cs typeface="Arial" panose="020B0604020202020204" pitchFamily="34" charset="0"/>
              </a:rPr>
              <a:t>55 % de plasma</a:t>
            </a:r>
          </a:p>
        </p:txBody>
      </p:sp>
      <p:sp>
        <p:nvSpPr>
          <p:cNvPr id="6" name="TextBox 5"/>
          <p:cNvSpPr txBox="1"/>
          <p:nvPr>
            <p:custDataLst>
              <p:tags r:id="rId5"/>
            </p:custDataLst>
          </p:nvPr>
        </p:nvSpPr>
        <p:spPr>
          <a:xfrm>
            <a:off x="6273189" y="2113283"/>
            <a:ext cx="875194" cy="646331"/>
          </a:xfrm>
          <a:prstGeom prst="rect">
            <a:avLst/>
          </a:prstGeom>
          <a:solidFill>
            <a:schemeClr val="accent3">
              <a:lumMod val="40000"/>
              <a:lumOff val="60000"/>
            </a:schemeClr>
          </a:solidFill>
          <a:ln>
            <a:noFill/>
          </a:ln>
        </p:spPr>
        <p:txBody>
          <a:bodyPr wrap="square" rtlCol="0">
            <a:spAutoFit/>
          </a:bodyPr>
          <a:lstStyle/>
          <a:p>
            <a:pPr algn="ctr"/>
            <a:r>
              <a:rPr lang="fr-CA" sz="900" b="1" dirty="0">
                <a:solidFill>
                  <a:prstClr val="white"/>
                </a:solidFill>
                <a:latin typeface="Arial" panose="020B0604020202020204" pitchFamily="34" charset="0"/>
                <a:cs typeface="Arial" panose="020B0604020202020204" pitchFamily="34" charset="0"/>
              </a:rPr>
              <a:t>Entre 40 et 45 % de globules rouges</a:t>
            </a:r>
          </a:p>
        </p:txBody>
      </p:sp>
      <p:sp>
        <p:nvSpPr>
          <p:cNvPr id="7" name="TextBox 6"/>
          <p:cNvSpPr txBox="1"/>
          <p:nvPr>
            <p:custDataLst>
              <p:tags r:id="rId6"/>
            </p:custDataLst>
          </p:nvPr>
        </p:nvSpPr>
        <p:spPr>
          <a:xfrm>
            <a:off x="6985545" y="3520500"/>
            <a:ext cx="1056165" cy="646331"/>
          </a:xfrm>
          <a:prstGeom prst="rect">
            <a:avLst/>
          </a:prstGeom>
          <a:solidFill>
            <a:schemeClr val="accent3">
              <a:lumMod val="40000"/>
              <a:lumOff val="60000"/>
            </a:schemeClr>
          </a:solidFill>
        </p:spPr>
        <p:txBody>
          <a:bodyPr wrap="square" rtlCol="0">
            <a:spAutoFit/>
          </a:bodyPr>
          <a:lstStyle/>
          <a:p>
            <a:pPr algn="ctr"/>
            <a:r>
              <a:rPr lang="fr-CA" sz="900" b="1" dirty="0">
                <a:solidFill>
                  <a:schemeClr val="bg1"/>
                </a:solidFill>
                <a:latin typeface="Arial" panose="020B0604020202020204" pitchFamily="34" charset="0"/>
                <a:cs typeface="Arial" panose="020B0604020202020204" pitchFamily="34" charset="0"/>
              </a:rPr>
              <a:t>1 % de plaquettes et</a:t>
            </a:r>
          </a:p>
          <a:p>
            <a:pPr algn="ctr"/>
            <a:r>
              <a:rPr lang="fr-CA" sz="900" b="1" dirty="0">
                <a:solidFill>
                  <a:schemeClr val="bg1"/>
                </a:solidFill>
                <a:latin typeface="Arial" panose="020B0604020202020204" pitchFamily="34" charset="0"/>
                <a:cs typeface="Arial" panose="020B0604020202020204" pitchFamily="34" charset="0"/>
              </a:rPr>
              <a:t>de globules blancs</a:t>
            </a:r>
          </a:p>
        </p:txBody>
      </p:sp>
    </p:spTree>
    <p:extLst>
      <p:ext uri="{BB962C8B-B14F-4D97-AF65-F5344CB8AC3E}">
        <p14:creationId xmlns:p14="http://schemas.microsoft.com/office/powerpoint/2010/main" val="33737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3600" dirty="0"/>
              <a:t>Que fait le sang?</a:t>
            </a:r>
          </a:p>
        </p:txBody>
      </p:sp>
      <p:sp>
        <p:nvSpPr>
          <p:cNvPr id="5" name="Slide Number Placeholder 4"/>
          <p:cNvSpPr>
            <a:spLocks noGrp="1"/>
          </p:cNvSpPr>
          <p:nvPr>
            <p:ph type="sldNum" sz="quarter" idx="16"/>
            <p:custDataLst>
              <p:tags r:id="rId2"/>
            </p:custDataLst>
          </p:nvPr>
        </p:nvSpPr>
        <p:spPr/>
        <p:txBody>
          <a:bodyPr/>
          <a:lstStyle/>
          <a:p>
            <a:fld id="{F221C231-2CB1-F343-A43B-DE31385C503C}" type="slidenum">
              <a:rPr lang="en-US" smtClean="0"/>
              <a:pPr/>
              <a:t>15</a:t>
            </a:fld>
            <a:endParaRPr lang="en-US" dirty="0"/>
          </a:p>
        </p:txBody>
      </p:sp>
      <p:sp>
        <p:nvSpPr>
          <p:cNvPr id="8" name="TextBox 7"/>
          <p:cNvSpPr txBox="1"/>
          <p:nvPr>
            <p:custDataLst>
              <p:tags r:id="rId3"/>
            </p:custDataLst>
          </p:nvPr>
        </p:nvSpPr>
        <p:spPr>
          <a:xfrm>
            <a:off x="323850" y="1421440"/>
            <a:ext cx="8301038" cy="2739211"/>
          </a:xfrm>
          <a:prstGeom prst="rect">
            <a:avLst/>
          </a:prstGeom>
          <a:noFill/>
        </p:spPr>
        <p:txBody>
          <a:bodyPr wrap="square">
            <a:spAutoFit/>
          </a:bodyPr>
          <a:lstStyle/>
          <a:p>
            <a:pPr marL="342900" indent="-342900">
              <a:buClr>
                <a:srgbClr val="C00000"/>
              </a:buClr>
              <a:buFont typeface="Arial" panose="020B0604020202020204" pitchFamily="34" charset="0"/>
              <a:buChar char="•"/>
              <a:defRPr/>
            </a:pPr>
            <a:r>
              <a:rPr lang="fr-CA" sz="2000" dirty="0">
                <a:latin typeface="Gotham"/>
              </a:rPr>
              <a:t>Il achemine l’oxygène et les substances nutritives </a:t>
            </a:r>
          </a:p>
          <a:p>
            <a:pPr marL="342900" indent="-342900">
              <a:buClr>
                <a:srgbClr val="C00000"/>
              </a:buClr>
              <a:defRPr/>
            </a:pPr>
            <a:r>
              <a:rPr lang="fr-CA" sz="2000" dirty="0">
                <a:latin typeface="Gotham"/>
              </a:rPr>
              <a:t>	jusqu’aux tissus.</a:t>
            </a:r>
          </a:p>
          <a:p>
            <a:pPr marL="342900" indent="-342900">
              <a:buClr>
                <a:srgbClr val="C00000"/>
              </a:buClr>
              <a:defRPr/>
            </a:pPr>
            <a:endParaRPr lang="fr-CA" sz="700" dirty="0">
              <a:latin typeface="Gotham"/>
            </a:endParaRPr>
          </a:p>
          <a:p>
            <a:pPr marL="342900" indent="-342900">
              <a:buClr>
                <a:srgbClr val="C00000"/>
              </a:buClr>
              <a:buFont typeface="Arial" panose="020B0604020202020204" pitchFamily="34" charset="0"/>
              <a:buChar char="•"/>
              <a:defRPr/>
            </a:pPr>
            <a:r>
              <a:rPr lang="fr-CA" sz="2000" dirty="0">
                <a:solidFill>
                  <a:srgbClr val="FF0000"/>
                </a:solidFill>
                <a:latin typeface="Gotham"/>
              </a:rPr>
              <a:t>Il évacue le dioxyde de carbone et les déchets des tissus.</a:t>
            </a:r>
          </a:p>
          <a:p>
            <a:pPr marL="342900" indent="-342900">
              <a:buClr>
                <a:srgbClr val="C00000"/>
              </a:buClr>
              <a:buFont typeface="Arial" panose="020B0604020202020204" pitchFamily="34" charset="0"/>
              <a:buChar char="•"/>
              <a:defRPr/>
            </a:pPr>
            <a:endParaRPr lang="fr-CA" sz="700" dirty="0">
              <a:latin typeface="Gotham"/>
            </a:endParaRPr>
          </a:p>
          <a:p>
            <a:pPr marL="342900" indent="-342900">
              <a:buClr>
                <a:srgbClr val="C00000"/>
              </a:buClr>
              <a:buFont typeface="Arial" panose="020B0604020202020204" pitchFamily="34" charset="0"/>
              <a:buChar char="•"/>
              <a:defRPr/>
            </a:pPr>
            <a:r>
              <a:rPr lang="fr-CA" sz="2000" dirty="0">
                <a:latin typeface="Gotham"/>
              </a:rPr>
              <a:t>Il transporte les hormones jusqu’aux tissus destinataires.</a:t>
            </a:r>
          </a:p>
          <a:p>
            <a:pPr marL="342900" indent="-342900">
              <a:buClr>
                <a:srgbClr val="C00000"/>
              </a:buClr>
              <a:buFont typeface="Arial" panose="020B0604020202020204" pitchFamily="34" charset="0"/>
              <a:buChar char="•"/>
              <a:defRPr/>
            </a:pPr>
            <a:endParaRPr lang="fr-CA" sz="700" dirty="0">
              <a:latin typeface="Gotham"/>
            </a:endParaRPr>
          </a:p>
          <a:p>
            <a:pPr marL="342900" indent="-342900">
              <a:buClr>
                <a:srgbClr val="C00000"/>
              </a:buClr>
              <a:buFont typeface="Arial" panose="020B0604020202020204" pitchFamily="34" charset="0"/>
              <a:buChar char="•"/>
              <a:defRPr/>
            </a:pPr>
            <a:r>
              <a:rPr lang="fr-CA" sz="2000" dirty="0">
                <a:solidFill>
                  <a:srgbClr val="FF0000"/>
                </a:solidFill>
                <a:latin typeface="Gotham"/>
              </a:rPr>
              <a:t>Il participe à la régulation de la température et des fluides corporels.</a:t>
            </a:r>
          </a:p>
          <a:p>
            <a:pPr marL="342900" indent="-342900">
              <a:buClr>
                <a:srgbClr val="C00000"/>
              </a:buClr>
              <a:buFont typeface="Arial" panose="020B0604020202020204" pitchFamily="34" charset="0"/>
              <a:buChar char="•"/>
              <a:defRPr/>
            </a:pPr>
            <a:endParaRPr lang="fr-CA" sz="700" dirty="0">
              <a:latin typeface="Gotham"/>
            </a:endParaRPr>
          </a:p>
          <a:p>
            <a:pPr marL="342900" indent="-342900">
              <a:buClr>
                <a:srgbClr val="C00000"/>
              </a:buClr>
              <a:buFont typeface="Arial" panose="020B0604020202020204" pitchFamily="34" charset="0"/>
              <a:buChar char="•"/>
              <a:defRPr/>
            </a:pPr>
            <a:r>
              <a:rPr lang="fr-CA" sz="2000" dirty="0">
                <a:latin typeface="Gotham"/>
              </a:rPr>
              <a:t>Il protège l’organisme des bactéries et des substances étrangères. </a:t>
            </a:r>
          </a:p>
          <a:p>
            <a:pPr>
              <a:defRPr/>
            </a:pPr>
            <a:r>
              <a:rPr lang="en-US" sz="2400" dirty="0">
                <a:latin typeface="Calibri" panose="020F0502020204030204" pitchFamily="34" charset="0"/>
              </a:rPr>
              <a:t> </a:t>
            </a:r>
          </a:p>
        </p:txBody>
      </p:sp>
      <p:pic>
        <p:nvPicPr>
          <p:cNvPr id="1027" name="Picture 3"/>
          <p:cNvPicPr>
            <a:picLocks noChangeAspect="1" noChangeArrowheads="1"/>
          </p:cNvPicPr>
          <p:nvPr>
            <p:custDataLst>
              <p:tags r:id="rId4"/>
            </p:custDataLst>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35851">
            <a:off x="6875463" y="108577"/>
            <a:ext cx="1541463" cy="1541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351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 calcmode="lin" valueType="num">
                                      <p:cBhvr additive="base">
                                        <p:cTn id="3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249"/>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lood Components"/>
          <p:cNvPicPr>
            <a:picLocks noChangeAspect="1" noChangeArrowheads="1"/>
          </p:cNvPicPr>
          <p:nvPr>
            <p:custDataLst>
              <p:tags r:id="rId1"/>
            </p:custDataLst>
          </p:nvPr>
        </p:nvPicPr>
        <p:blipFill>
          <a:blip r:embed="rId14">
            <a:extLst>
              <a:ext uri="{BEBA8EAE-BF5A-486C-A8C5-ECC9F3942E4B}">
                <a14:imgProps xmlns:a14="http://schemas.microsoft.com/office/drawing/2010/main">
                  <a14:imgLayer r:embed="rId15">
                    <a14:imgEffect>
                      <a14:backgroundRemoval t="6404" b="92857" l="4000" r="97026"/>
                    </a14:imgEffect>
                  </a14:imgLayer>
                </a14:imgProps>
              </a:ext>
              <a:ext uri="{28A0092B-C50C-407E-A947-70E740481C1C}">
                <a14:useLocalDpi xmlns:a14="http://schemas.microsoft.com/office/drawing/2010/main" val="0"/>
              </a:ext>
            </a:extLst>
          </a:blip>
          <a:srcRect/>
          <a:stretch>
            <a:fillRect/>
          </a:stretch>
        </p:blipFill>
        <p:spPr bwMode="auto">
          <a:xfrm flipH="1">
            <a:off x="-1047752" y="639951"/>
            <a:ext cx="6568921" cy="320805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custDataLst>
              <p:tags r:id="rId2"/>
            </p:custDataLst>
          </p:nvPr>
        </p:nvSpPr>
        <p:spPr>
          <a:xfrm>
            <a:off x="5273458" y="916681"/>
            <a:ext cx="4376038" cy="472831"/>
          </a:xfrm>
        </p:spPr>
        <p:txBody>
          <a:bodyPr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Durée de </a:t>
            </a:r>
            <a:b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b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conservation</a:t>
            </a:r>
            <a:b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b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du sang</a:t>
            </a:r>
          </a:p>
        </p:txBody>
      </p:sp>
      <p:sp>
        <p:nvSpPr>
          <p:cNvPr id="5" name="Oval 4"/>
          <p:cNvSpPr/>
          <p:nvPr>
            <p:custDataLst>
              <p:tags r:id="rId3"/>
            </p:custDataLst>
          </p:nvPr>
        </p:nvSpPr>
        <p:spPr>
          <a:xfrm rot="17916628">
            <a:off x="2406954" y="2374563"/>
            <a:ext cx="467471" cy="665351"/>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otham"/>
            </a:endParaRPr>
          </a:p>
        </p:txBody>
      </p:sp>
      <p:sp>
        <p:nvSpPr>
          <p:cNvPr id="9" name="Oval 8"/>
          <p:cNvSpPr/>
          <p:nvPr>
            <p:custDataLst>
              <p:tags r:id="rId4"/>
            </p:custDataLst>
          </p:nvPr>
        </p:nvSpPr>
        <p:spPr>
          <a:xfrm rot="17916628">
            <a:off x="310221" y="2352376"/>
            <a:ext cx="467471" cy="371492"/>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otham"/>
            </a:endParaRPr>
          </a:p>
        </p:txBody>
      </p:sp>
      <p:sp>
        <p:nvSpPr>
          <p:cNvPr id="10" name="Oval 9"/>
          <p:cNvSpPr/>
          <p:nvPr>
            <p:custDataLst>
              <p:tags r:id="rId5"/>
            </p:custDataLst>
          </p:nvPr>
        </p:nvSpPr>
        <p:spPr>
          <a:xfrm rot="21415391">
            <a:off x="1095400" y="2120647"/>
            <a:ext cx="478321" cy="221285"/>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otham"/>
            </a:endParaRPr>
          </a:p>
        </p:txBody>
      </p:sp>
      <p:cxnSp>
        <p:nvCxnSpPr>
          <p:cNvPr id="11" name="Straight Arrow Connector 10"/>
          <p:cNvCxnSpPr/>
          <p:nvPr>
            <p:custDataLst>
              <p:tags r:id="rId6"/>
            </p:custDataLst>
          </p:nvPr>
        </p:nvCxnSpPr>
        <p:spPr>
          <a:xfrm flipV="1">
            <a:off x="2911963" y="2921956"/>
            <a:ext cx="0" cy="94268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9" idx="7"/>
          </p:cNvCxnSpPr>
          <p:nvPr>
            <p:custDataLst>
              <p:tags r:id="rId7"/>
            </p:custDataLst>
          </p:nvPr>
        </p:nvCxnSpPr>
        <p:spPr>
          <a:xfrm flipH="1">
            <a:off x="507794" y="1182648"/>
            <a:ext cx="1071521" cy="114748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0" idx="2"/>
            <a:endCxn id="10" idx="0"/>
          </p:cNvCxnSpPr>
          <p:nvPr>
            <p:custDataLst>
              <p:tags r:id="rId8"/>
            </p:custDataLst>
          </p:nvPr>
        </p:nvCxnSpPr>
        <p:spPr>
          <a:xfrm flipH="1">
            <a:off x="1328622" y="845582"/>
            <a:ext cx="2271828" cy="127522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custDataLst>
              <p:tags r:id="rId9"/>
            </p:custDataLst>
          </p:nvPr>
        </p:nvSpPr>
        <p:spPr>
          <a:xfrm>
            <a:off x="2076450" y="476250"/>
            <a:ext cx="3048000" cy="369332"/>
          </a:xfrm>
          <a:prstGeom prst="rect">
            <a:avLst/>
          </a:prstGeom>
          <a:noFill/>
        </p:spPr>
        <p:txBody>
          <a:bodyPr wrap="square" rtlCol="0">
            <a:spAutoFit/>
          </a:bodyPr>
          <a:lstStyle/>
          <a:p>
            <a:r>
              <a:rPr lang="en-US" b="1" dirty="0">
                <a:solidFill>
                  <a:schemeClr val="bg1"/>
                </a:solidFill>
                <a:latin typeface="Gotham"/>
              </a:rPr>
              <a:t>Plasma congelé  </a:t>
            </a:r>
            <a:r>
              <a:rPr lang="en-US" b="1" dirty="0">
                <a:solidFill>
                  <a:schemeClr val="bg1"/>
                </a:solidFill>
                <a:latin typeface="Times New Roman"/>
                <a:cs typeface="Times New Roman"/>
              </a:rPr>
              <a:t>̶̶</a:t>
            </a:r>
            <a:r>
              <a:rPr lang="en-US" dirty="0">
                <a:solidFill>
                  <a:schemeClr val="bg1"/>
                </a:solidFill>
                <a:latin typeface="Gotham"/>
              </a:rPr>
              <a:t>  1 an</a:t>
            </a:r>
          </a:p>
        </p:txBody>
      </p:sp>
      <p:sp>
        <p:nvSpPr>
          <p:cNvPr id="22" name="TextBox 21"/>
          <p:cNvSpPr txBox="1"/>
          <p:nvPr>
            <p:custDataLst>
              <p:tags r:id="rId10"/>
            </p:custDataLst>
          </p:nvPr>
        </p:nvSpPr>
        <p:spPr>
          <a:xfrm>
            <a:off x="2932744" y="3486060"/>
            <a:ext cx="2953228" cy="646331"/>
          </a:xfrm>
          <a:prstGeom prst="rect">
            <a:avLst/>
          </a:prstGeom>
          <a:noFill/>
        </p:spPr>
        <p:txBody>
          <a:bodyPr wrap="square" rtlCol="0">
            <a:spAutoFit/>
          </a:bodyPr>
          <a:lstStyle/>
          <a:p>
            <a:r>
              <a:rPr lang="en-US" b="1" dirty="0">
                <a:solidFill>
                  <a:schemeClr val="bg1"/>
                </a:solidFill>
                <a:latin typeface="Gotham"/>
              </a:rPr>
              <a:t>Globules rouges </a:t>
            </a:r>
            <a:r>
              <a:rPr lang="en-US" dirty="0">
                <a:solidFill>
                  <a:schemeClr val="bg1"/>
                </a:solidFill>
                <a:latin typeface="Gotham"/>
              </a:rPr>
              <a:t>– </a:t>
            </a:r>
          </a:p>
          <a:p>
            <a:r>
              <a:rPr lang="en-US" dirty="0">
                <a:solidFill>
                  <a:schemeClr val="bg1"/>
                </a:solidFill>
                <a:latin typeface="Gotham"/>
              </a:rPr>
              <a:t>42 jours</a:t>
            </a:r>
          </a:p>
        </p:txBody>
      </p:sp>
      <p:sp>
        <p:nvSpPr>
          <p:cNvPr id="23" name="TextBox 22"/>
          <p:cNvSpPr txBox="1"/>
          <p:nvPr>
            <p:custDataLst>
              <p:tags r:id="rId11"/>
            </p:custDataLst>
          </p:nvPr>
        </p:nvSpPr>
        <p:spPr>
          <a:xfrm>
            <a:off x="322015" y="813316"/>
            <a:ext cx="2514600" cy="369332"/>
          </a:xfrm>
          <a:prstGeom prst="rect">
            <a:avLst/>
          </a:prstGeom>
          <a:noFill/>
        </p:spPr>
        <p:txBody>
          <a:bodyPr wrap="square" rtlCol="0">
            <a:spAutoFit/>
          </a:bodyPr>
          <a:lstStyle/>
          <a:p>
            <a:r>
              <a:rPr lang="en-US" b="1" dirty="0">
                <a:solidFill>
                  <a:schemeClr val="bg1"/>
                </a:solidFill>
                <a:latin typeface="Gotham"/>
              </a:rPr>
              <a:t>Plaquettes </a:t>
            </a:r>
            <a:r>
              <a:rPr lang="en-US" dirty="0">
                <a:solidFill>
                  <a:schemeClr val="bg1"/>
                </a:solidFill>
                <a:latin typeface="Gotham"/>
              </a:rPr>
              <a:t>– 5 jours</a:t>
            </a:r>
          </a:p>
        </p:txBody>
      </p:sp>
    </p:spTree>
    <p:extLst>
      <p:ext uri="{BB962C8B-B14F-4D97-AF65-F5344CB8AC3E}">
        <p14:creationId xmlns:p14="http://schemas.microsoft.com/office/powerpoint/2010/main" val="387449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122717"/>
            <a:ext cx="7767638" cy="1429636"/>
          </a:xfrm>
        </p:spPr>
        <p:txBody>
          <a:bodyPr/>
          <a:lstStyle/>
          <a:p>
            <a:pPr algn="ctr"/>
            <a:r>
              <a:rPr lang="en-US" sz="4800" dirty="0"/>
              <a:t>Qu’est-ce qu’un</a:t>
            </a:r>
            <a:br>
              <a:rPr lang="en-US" sz="4800" dirty="0"/>
            </a:br>
            <a:r>
              <a:rPr lang="en-US" sz="4800" dirty="0"/>
              <a:t>« produit sanguin »?</a:t>
            </a:r>
          </a:p>
        </p:txBody>
      </p:sp>
      <p:sp>
        <p:nvSpPr>
          <p:cNvPr id="4" name="Slide Number Placeholder 3"/>
          <p:cNvSpPr>
            <a:spLocks noGrp="1"/>
          </p:cNvSpPr>
          <p:nvPr>
            <p:ph type="sldNum" sz="quarter" idx="16"/>
            <p:custDataLst>
              <p:tags r:id="rId2"/>
            </p:custDataLst>
          </p:nvPr>
        </p:nvSpPr>
        <p:spPr/>
        <p:txBody>
          <a:bodyPr/>
          <a:lstStyle/>
          <a:p>
            <a:fld id="{F221C231-2CB1-F343-A43B-DE31385C503C}" type="slidenum">
              <a:rPr lang="en-US" smtClean="0"/>
              <a:pPr/>
              <a:t>17</a:t>
            </a:fld>
            <a:endParaRPr lang="en-US" dirty="0"/>
          </a:p>
        </p:txBody>
      </p:sp>
      <p:pic>
        <p:nvPicPr>
          <p:cNvPr id="6" name="Picture 1"/>
          <p:cNvPicPr>
            <a:picLocks noGrp="1" noChangeAspect="1"/>
          </p:cNvPicPr>
          <p:nvPr>
            <p:ph type="chart" sz="quarter" idx="17"/>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2169041" y="1677454"/>
            <a:ext cx="4710224" cy="26513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20844"/>
      </p:ext>
    </p:extLst>
  </p:cSld>
  <p:clrMapOvr>
    <a:masterClrMapping/>
  </p:clrMapOvr>
  <p:transition spd="med"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172410"/>
            <a:ext cx="7767638" cy="1018215"/>
          </a:xfrm>
        </p:spPr>
        <p:txBody>
          <a:bodyPr/>
          <a:lstStyle/>
          <a:p>
            <a:r>
              <a:rPr lang="en-US" dirty="0"/>
              <a:t>Groupes sanguins au Canada </a:t>
            </a:r>
          </a:p>
        </p:txBody>
      </p:sp>
      <p:sp>
        <p:nvSpPr>
          <p:cNvPr id="4" name="Content Placeholder 3"/>
          <p:cNvSpPr>
            <a:spLocks noGrp="1"/>
          </p:cNvSpPr>
          <p:nvPr>
            <p:ph idx="1"/>
            <p:custDataLst>
              <p:tags r:id="rId2"/>
            </p:custDataLst>
          </p:nvPr>
        </p:nvSpPr>
        <p:spPr>
          <a:xfrm>
            <a:off x="688975" y="635000"/>
            <a:ext cx="7767638" cy="337765"/>
          </a:xfrm>
        </p:spPr>
        <p:txBody>
          <a:bodyPr/>
          <a:lstStyle/>
          <a:p>
            <a:pPr marL="0" indent="0">
              <a:buNone/>
            </a:pPr>
            <a:r>
              <a:rPr lang="en-US" sz="1800" dirty="0"/>
              <a:t>(en % de la population)</a:t>
            </a:r>
          </a:p>
        </p:txBody>
      </p:sp>
      <p:sp>
        <p:nvSpPr>
          <p:cNvPr id="5" name="Slide Number Placeholder 4"/>
          <p:cNvSpPr>
            <a:spLocks noGrp="1"/>
          </p:cNvSpPr>
          <p:nvPr>
            <p:ph type="sldNum" sz="quarter" idx="16"/>
            <p:custDataLst>
              <p:tags r:id="rId3"/>
            </p:custDataLst>
          </p:nvPr>
        </p:nvSpPr>
        <p:spPr/>
        <p:txBody>
          <a:bodyPr/>
          <a:lstStyle/>
          <a:p>
            <a:fld id="{F221C231-2CB1-F343-A43B-DE31385C503C}" type="slidenum">
              <a:rPr lang="en-US" smtClean="0"/>
              <a:pPr/>
              <a:t>18</a:t>
            </a:fld>
            <a:endParaRPr lang="en-US" dirty="0"/>
          </a:p>
        </p:txBody>
      </p:sp>
      <p:graphicFrame>
        <p:nvGraphicFramePr>
          <p:cNvPr id="7" name="Object 5"/>
          <p:cNvGraphicFramePr>
            <a:graphicFrameLocks/>
          </p:cNvGraphicFramePr>
          <p:nvPr>
            <p:custDataLst>
              <p:tags r:id="rId4"/>
            </p:custDataLst>
            <p:extLst>
              <p:ext uri="{D42A27DB-BD31-4B8C-83A1-F6EECF244321}">
                <p14:modId xmlns:p14="http://schemas.microsoft.com/office/powerpoint/2010/main" val="3901756953"/>
              </p:ext>
            </p:extLst>
          </p:nvPr>
        </p:nvGraphicFramePr>
        <p:xfrm>
          <a:off x="50800" y="809239"/>
          <a:ext cx="8858250" cy="4343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Chart 2"/>
          <p:cNvGraphicFramePr/>
          <p:nvPr>
            <p:custDataLst>
              <p:tags r:id="rId5"/>
            </p:custDataLst>
            <p:extLst>
              <p:ext uri="{D42A27DB-BD31-4B8C-83A1-F6EECF244321}">
                <p14:modId xmlns:p14="http://schemas.microsoft.com/office/powerpoint/2010/main" val="3931577429"/>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25397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122717"/>
            <a:ext cx="7767638" cy="1018215"/>
          </a:xfrm>
        </p:spPr>
        <p:txBody>
          <a:bodyPr/>
          <a:lstStyle/>
          <a:p>
            <a:r>
              <a:rPr lang="en-US" dirty="0">
                <a:solidFill>
                  <a:srgbClr val="FF0000"/>
                </a:solidFill>
              </a:rPr>
              <a:t>Compatibilité sanguine</a:t>
            </a:r>
          </a:p>
        </p:txBody>
      </p:sp>
      <p:sp>
        <p:nvSpPr>
          <p:cNvPr id="4" name="Slide Number Placeholder 3"/>
          <p:cNvSpPr>
            <a:spLocks noGrp="1"/>
          </p:cNvSpPr>
          <p:nvPr>
            <p:ph type="sldNum" sz="quarter" idx="16"/>
            <p:custDataLst>
              <p:tags r:id="rId2"/>
            </p:custDataLst>
          </p:nvPr>
        </p:nvSpPr>
        <p:spPr/>
        <p:txBody>
          <a:bodyPr/>
          <a:lstStyle/>
          <a:p>
            <a:fld id="{F221C231-2CB1-F343-A43B-DE31385C503C}" type="slidenum">
              <a:rPr lang="en-US" smtClean="0"/>
              <a:pPr/>
              <a:t>19</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243" y="601580"/>
            <a:ext cx="4287286" cy="42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67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Programme</a:t>
            </a:r>
          </a:p>
        </p:txBody>
      </p:sp>
      <p:sp>
        <p:nvSpPr>
          <p:cNvPr id="3" name="Content Placeholder 2"/>
          <p:cNvSpPr>
            <a:spLocks noGrp="1"/>
          </p:cNvSpPr>
          <p:nvPr>
            <p:ph idx="1"/>
            <p:custDataLst>
              <p:tags r:id="rId2"/>
            </p:custDataLst>
          </p:nvPr>
        </p:nvSpPr>
        <p:spPr>
          <a:xfrm>
            <a:off x="688975" y="1351026"/>
            <a:ext cx="7767638" cy="2638425"/>
          </a:xfrm>
        </p:spPr>
        <p:txBody>
          <a:bodyPr/>
          <a:lstStyle/>
          <a:p>
            <a:pPr>
              <a:lnSpc>
                <a:spcPct val="150000"/>
              </a:lnSpc>
              <a:buFont typeface="Wingdings" panose="05000000000000000000" pitchFamily="2" charset="2"/>
              <a:buChar char="§"/>
            </a:pPr>
            <a:r>
              <a:rPr lang="fr-CA" sz="1600" dirty="0">
                <a:latin typeface="Gotham"/>
              </a:rPr>
              <a:t>À propos de la </a:t>
            </a:r>
            <a:r>
              <a:rPr lang="fr-CA" sz="1600" dirty="0">
                <a:solidFill>
                  <a:srgbClr val="FF0000"/>
                </a:solidFill>
                <a:latin typeface="Gotham"/>
              </a:rPr>
              <a:t>Société canadienne du sang </a:t>
            </a:r>
          </a:p>
          <a:p>
            <a:pPr>
              <a:lnSpc>
                <a:spcPct val="150000"/>
              </a:lnSpc>
              <a:buFont typeface="Wingdings" panose="05000000000000000000" pitchFamily="2" charset="2"/>
              <a:buChar char="§"/>
            </a:pPr>
            <a:r>
              <a:rPr lang="fr-CA" sz="1600" dirty="0">
                <a:latin typeface="Gotham"/>
              </a:rPr>
              <a:t>Le </a:t>
            </a:r>
            <a:r>
              <a:rPr lang="fr-CA" sz="1600" dirty="0">
                <a:solidFill>
                  <a:srgbClr val="FF0000"/>
                </a:solidFill>
                <a:latin typeface="Gotham"/>
              </a:rPr>
              <a:t>sang</a:t>
            </a:r>
          </a:p>
          <a:p>
            <a:pPr>
              <a:lnSpc>
                <a:spcPct val="150000"/>
              </a:lnSpc>
              <a:buFont typeface="Wingdings" panose="05000000000000000000" pitchFamily="2" charset="2"/>
              <a:buChar char="§"/>
            </a:pPr>
            <a:r>
              <a:rPr lang="fr-CA" sz="1600" dirty="0">
                <a:latin typeface="Gotham"/>
              </a:rPr>
              <a:t>Les </a:t>
            </a:r>
            <a:r>
              <a:rPr lang="fr-CA" sz="1600" dirty="0">
                <a:solidFill>
                  <a:srgbClr val="FF0000"/>
                </a:solidFill>
                <a:latin typeface="Gotham"/>
              </a:rPr>
              <a:t>besoins</a:t>
            </a:r>
          </a:p>
          <a:p>
            <a:pPr>
              <a:lnSpc>
                <a:spcPct val="150000"/>
              </a:lnSpc>
              <a:buFont typeface="Wingdings" panose="05000000000000000000" pitchFamily="2" charset="2"/>
              <a:buChar char="§"/>
            </a:pPr>
            <a:r>
              <a:rPr lang="fr-CA" sz="1600" dirty="0">
                <a:latin typeface="Gotham"/>
              </a:rPr>
              <a:t>Le </a:t>
            </a:r>
            <a:r>
              <a:rPr lang="fr-CA" sz="1600" dirty="0">
                <a:solidFill>
                  <a:srgbClr val="FF0000"/>
                </a:solidFill>
                <a:latin typeface="Gotham"/>
              </a:rPr>
              <a:t>processus de don</a:t>
            </a:r>
          </a:p>
          <a:p>
            <a:pPr>
              <a:lnSpc>
                <a:spcPct val="150000"/>
              </a:lnSpc>
              <a:buFont typeface="Wingdings" panose="05000000000000000000" pitchFamily="2" charset="2"/>
              <a:buChar char="§"/>
            </a:pPr>
            <a:r>
              <a:rPr lang="fr-CA" sz="1600" dirty="0">
                <a:latin typeface="Gotham"/>
              </a:rPr>
              <a:t>Le don de </a:t>
            </a:r>
            <a:r>
              <a:rPr lang="fr-CA" sz="1600" dirty="0">
                <a:solidFill>
                  <a:srgbClr val="FF0000"/>
                </a:solidFill>
                <a:latin typeface="Gotham"/>
              </a:rPr>
              <a:t>cellules souches</a:t>
            </a:r>
            <a:endParaRPr lang="fr-CA" sz="1600" dirty="0">
              <a:latin typeface="Gotham"/>
            </a:endParaRPr>
          </a:p>
          <a:p>
            <a:pPr>
              <a:lnSpc>
                <a:spcPct val="150000"/>
              </a:lnSpc>
              <a:buFont typeface="Wingdings" panose="05000000000000000000" pitchFamily="2" charset="2"/>
              <a:buChar char="§"/>
            </a:pPr>
            <a:r>
              <a:rPr lang="fr-CA" sz="1600" dirty="0">
                <a:latin typeface="Gotham"/>
              </a:rPr>
              <a:t>Le </a:t>
            </a:r>
            <a:r>
              <a:rPr lang="fr-CA" sz="1600" dirty="0">
                <a:solidFill>
                  <a:srgbClr val="FF0000"/>
                </a:solidFill>
                <a:latin typeface="Gotham"/>
              </a:rPr>
              <a:t>défi</a:t>
            </a:r>
            <a:endParaRPr lang="fr-CA" sz="2400" dirty="0">
              <a:solidFill>
                <a:srgbClr val="FF0000"/>
              </a:solidFill>
              <a:latin typeface="Gotham"/>
            </a:endParaRPr>
          </a:p>
          <a:p>
            <a:endParaRPr lang="en-US" dirty="0"/>
          </a:p>
        </p:txBody>
      </p:sp>
      <p:sp>
        <p:nvSpPr>
          <p:cNvPr id="4" name="Content Placeholder 3"/>
          <p:cNvSpPr>
            <a:spLocks noGrp="1"/>
          </p:cNvSpPr>
          <p:nvPr>
            <p:ph sz="quarter" idx="13"/>
            <p:custDataLst>
              <p:tags r:id="rId3"/>
            </p:custDataLst>
          </p:nvPr>
        </p:nvSpPr>
        <p:spPr/>
        <p:txBody>
          <a:bodyPr/>
          <a:lstStyle/>
          <a:p>
            <a:r>
              <a:rPr lang="en-US" dirty="0">
                <a:solidFill>
                  <a:srgbClr val="FF0000"/>
                </a:solidFill>
              </a:rPr>
              <a:t>Défi #RedonnerLaVie</a:t>
            </a:r>
          </a:p>
        </p:txBody>
      </p:sp>
      <p:sp>
        <p:nvSpPr>
          <p:cNvPr id="5" name="Slide Number Placeholder 4"/>
          <p:cNvSpPr>
            <a:spLocks noGrp="1"/>
          </p:cNvSpPr>
          <p:nvPr>
            <p:ph type="sldNum" sz="quarter" idx="16"/>
            <p:custDataLst>
              <p:tags r:id="rId4"/>
            </p:custDataLst>
          </p:nvPr>
        </p:nvSpPr>
        <p:spPr/>
        <p:txBody>
          <a:bodyPr/>
          <a:lstStyle/>
          <a:p>
            <a:fld id="{F221C231-2CB1-F343-A43B-DE31385C503C}" type="slidenum">
              <a:rPr lang="en-US" smtClean="0"/>
              <a:pPr/>
              <a:t>2</a:t>
            </a:fld>
            <a:endParaRPr lang="en-US" dirty="0"/>
          </a:p>
        </p:txBody>
      </p:sp>
    </p:spTree>
    <p:extLst>
      <p:ext uri="{BB962C8B-B14F-4D97-AF65-F5344CB8AC3E}">
        <p14:creationId xmlns:p14="http://schemas.microsoft.com/office/powerpoint/2010/main" val="52324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1133290"/>
            <a:ext cx="8150226" cy="1018215"/>
          </a:xfrm>
          <a:noFill/>
          <a:ln>
            <a:noFill/>
          </a:ln>
        </p:spPr>
        <p:txBody>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Grâce à votre aide, des personnes peuvent vivre des moments mémorables.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4" name="Slide Number Placeholder 3"/>
          <p:cNvSpPr>
            <a:spLocks noGrp="1"/>
          </p:cNvSpPr>
          <p:nvPr>
            <p:ph type="sldNum" sz="quarter" idx="16"/>
            <p:custDataLst>
              <p:tags r:id="rId2"/>
            </p:custDataLst>
          </p:nvPr>
        </p:nvSpPr>
        <p:spPr/>
        <p:txBody>
          <a:bodyPr/>
          <a:lstStyle/>
          <a:p>
            <a:fld id="{F221C231-2CB1-F343-A43B-DE31385C503C}" type="slidenum">
              <a:rPr lang="en-US" smtClean="0"/>
              <a:pPr/>
              <a:t>20</a:t>
            </a:fld>
            <a:endParaRPr lang="en-US" dirty="0"/>
          </a:p>
        </p:txBody>
      </p:sp>
    </p:spTree>
    <p:extLst>
      <p:ext uri="{BB962C8B-B14F-4D97-AF65-F5344CB8AC3E}">
        <p14:creationId xmlns:p14="http://schemas.microsoft.com/office/powerpoint/2010/main" val="319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Le don de sang : </a:t>
            </a:r>
            <a:br>
              <a:rPr lang="en-US" dirty="0"/>
            </a:br>
            <a:r>
              <a:rPr lang="en-US" dirty="0"/>
              <a:t>mode de fonctionnement</a:t>
            </a:r>
          </a:p>
        </p:txBody>
      </p:sp>
      <p:sp>
        <p:nvSpPr>
          <p:cNvPr id="3" name="Slide Number Placeholder 2"/>
          <p:cNvSpPr>
            <a:spLocks noGrp="1"/>
          </p:cNvSpPr>
          <p:nvPr>
            <p:ph type="sldNum" sz="quarter" idx="16"/>
            <p:custDataLst>
              <p:tags r:id="rId2"/>
            </p:custDataLst>
          </p:nvPr>
        </p:nvSpPr>
        <p:spPr/>
        <p:txBody>
          <a:bodyPr/>
          <a:lstStyle/>
          <a:p>
            <a:fld id="{F221C231-2CB1-F343-A43B-DE31385C503C}" type="slidenum">
              <a:rPr lang="en-US" smtClean="0"/>
              <a:pPr/>
              <a:t>21</a:t>
            </a:fld>
            <a:endParaRPr lang="en-US" dirty="0"/>
          </a:p>
        </p:txBody>
      </p:sp>
    </p:spTree>
    <p:extLst>
      <p:ext uri="{BB962C8B-B14F-4D97-AF65-F5344CB8AC3E}">
        <p14:creationId xmlns:p14="http://schemas.microsoft.com/office/powerpoint/2010/main" val="28967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232591"/>
            <a:ext cx="7767638" cy="1018215"/>
          </a:xfrm>
        </p:spPr>
        <p:txBody>
          <a:bodyPr/>
          <a:lstStyle/>
          <a:p>
            <a:r>
              <a:rPr lang="en-US" dirty="0">
                <a:solidFill>
                  <a:schemeClr val="accent2"/>
                </a:solidFill>
              </a:rPr>
              <a:t>Le processus de don</a:t>
            </a:r>
          </a:p>
        </p:txBody>
      </p:sp>
      <p:sp>
        <p:nvSpPr>
          <p:cNvPr id="3" name="Content Placeholder 2"/>
          <p:cNvSpPr>
            <a:spLocks noGrp="1"/>
          </p:cNvSpPr>
          <p:nvPr>
            <p:ph idx="1"/>
            <p:custDataLst>
              <p:tags r:id="rId2"/>
            </p:custDataLst>
          </p:nvPr>
        </p:nvSpPr>
        <p:spPr>
          <a:xfrm>
            <a:off x="688974" y="2250542"/>
            <a:ext cx="4080452" cy="2638425"/>
          </a:xfrm>
        </p:spPr>
        <p:txBody>
          <a:bodyPr/>
          <a:lstStyle/>
          <a:p>
            <a:pPr marL="342900" indent="-342900">
              <a:buFont typeface="Arial" panose="020B0604020202020204" pitchFamily="34" charset="0"/>
              <a:buChar char="•"/>
            </a:pPr>
            <a:r>
              <a:rPr lang="fr-CA" dirty="0"/>
              <a:t>Inscription des nouveaux donneurs</a:t>
            </a:r>
          </a:p>
          <a:p>
            <a:pPr marL="342900" indent="-342900">
              <a:buFont typeface="Arial" panose="020B0604020202020204" pitchFamily="34" charset="0"/>
              <a:buChar char="•"/>
            </a:pPr>
            <a:r>
              <a:rPr lang="fr-CA" dirty="0"/>
              <a:t>Pièce d’identité avec photo requise</a:t>
            </a:r>
          </a:p>
          <a:p>
            <a:pPr marL="342900" indent="-342900">
              <a:buFont typeface="Arial" panose="020B0604020202020204" pitchFamily="34" charset="0"/>
              <a:buChar char="•"/>
            </a:pPr>
            <a:r>
              <a:rPr lang="fr-CA" dirty="0"/>
              <a:t>Carte de donneur?</a:t>
            </a:r>
          </a:p>
          <a:p>
            <a:pPr marL="342900" indent="-342900">
              <a:buFont typeface="Arial" panose="020B0604020202020204" pitchFamily="34" charset="0"/>
              <a:buChar char="•"/>
            </a:pPr>
            <a:r>
              <a:rPr lang="fr-CA" dirty="0"/>
              <a:t>Q-pass?</a:t>
            </a:r>
          </a:p>
          <a:p>
            <a:endParaRPr lang="en-US" dirty="0"/>
          </a:p>
        </p:txBody>
      </p:sp>
      <p:sp>
        <p:nvSpPr>
          <p:cNvPr id="4" name="Content Placeholder 3"/>
          <p:cNvSpPr>
            <a:spLocks noGrp="1"/>
          </p:cNvSpPr>
          <p:nvPr>
            <p:ph sz="quarter" idx="13"/>
            <p:custDataLst>
              <p:tags r:id="rId3"/>
            </p:custDataLst>
          </p:nvPr>
        </p:nvSpPr>
        <p:spPr>
          <a:xfrm>
            <a:off x="688974" y="681301"/>
            <a:ext cx="7767638" cy="337765"/>
          </a:xfrm>
        </p:spPr>
        <p:txBody>
          <a:bodyPr/>
          <a:lstStyle/>
          <a:p>
            <a:r>
              <a:rPr lang="fr-CA" dirty="0"/>
              <a:t>Vous devez avoir au moins 17 ans et être en bonne santé</a:t>
            </a:r>
          </a:p>
        </p:txBody>
      </p:sp>
      <p:sp>
        <p:nvSpPr>
          <p:cNvPr id="5" name="Slide Number Placeholder 4"/>
          <p:cNvSpPr>
            <a:spLocks noGrp="1"/>
          </p:cNvSpPr>
          <p:nvPr>
            <p:ph type="sldNum" sz="quarter" idx="16"/>
            <p:custDataLst>
              <p:tags r:id="rId4"/>
            </p:custDataLst>
          </p:nvPr>
        </p:nvSpPr>
        <p:spPr/>
        <p:txBody>
          <a:bodyPr/>
          <a:lstStyle/>
          <a:p>
            <a:fld id="{F221C231-2CB1-F343-A43B-DE31385C503C}" type="slidenum">
              <a:rPr lang="en-US" smtClean="0"/>
              <a:pPr/>
              <a:t>22</a:t>
            </a:fld>
            <a:endParaRPr lang="en-US" dirty="0"/>
          </a:p>
        </p:txBody>
      </p:sp>
      <p:sp>
        <p:nvSpPr>
          <p:cNvPr id="6" name="Text Placeholder 5"/>
          <p:cNvSpPr>
            <a:spLocks noGrp="1"/>
          </p:cNvSpPr>
          <p:nvPr>
            <p:ph type="body" sz="quarter" idx="17"/>
            <p:custDataLst>
              <p:tags r:id="rId5"/>
            </p:custDataLst>
          </p:nvPr>
        </p:nvSpPr>
        <p:spPr>
          <a:xfrm>
            <a:off x="688975" y="960980"/>
            <a:ext cx="4080453" cy="914400"/>
          </a:xfrm>
        </p:spPr>
        <p:txBody>
          <a:bodyPr/>
          <a:lstStyle/>
          <a:p>
            <a:r>
              <a:rPr lang="en-US" sz="4000" dirty="0"/>
              <a:t>Étape 1 </a:t>
            </a:r>
            <a:br>
              <a:rPr lang="en-US" sz="4000" dirty="0"/>
            </a:br>
            <a:r>
              <a:rPr lang="en-US" sz="4000" dirty="0">
                <a:solidFill>
                  <a:schemeClr val="accent2"/>
                </a:solidFill>
              </a:rPr>
              <a:t>Station d’aide</a:t>
            </a:r>
          </a:p>
        </p:txBody>
      </p:sp>
      <p:sp>
        <p:nvSpPr>
          <p:cNvPr id="7" name="Content Placeholder 6"/>
          <p:cNvSpPr>
            <a:spLocks noGrp="1"/>
          </p:cNvSpPr>
          <p:nvPr>
            <p:ph idx="18"/>
            <p:custDataLst>
              <p:tags r:id="rId6"/>
            </p:custDataLst>
          </p:nvPr>
        </p:nvSpPr>
        <p:spPr>
          <a:xfrm>
            <a:off x="4886903" y="2189266"/>
            <a:ext cx="4080452" cy="2638425"/>
          </a:xfrm>
        </p:spPr>
        <p:txBody>
          <a:bodyPr/>
          <a:lstStyle/>
          <a:p>
            <a:pPr marL="342900" indent="-342900">
              <a:buFont typeface="Arial" panose="020B0604020202020204" pitchFamily="34" charset="0"/>
              <a:buChar char="•"/>
            </a:pPr>
            <a:r>
              <a:rPr lang="fr-CA" dirty="0"/>
              <a:t>Scannez votre carte de donneur</a:t>
            </a:r>
          </a:p>
          <a:p>
            <a:pPr marL="342900" indent="-342900">
              <a:buFont typeface="Arial" panose="020B0604020202020204" pitchFamily="34" charset="0"/>
              <a:buChar char="•"/>
            </a:pPr>
            <a:r>
              <a:rPr lang="fr-CA" dirty="0"/>
              <a:t>Répondez au questionnaire d’admissibilité sur une tablette électronique</a:t>
            </a:r>
          </a:p>
          <a:p>
            <a:pPr marL="342900" indent="-342900">
              <a:buFont typeface="Arial" panose="020B0604020202020204" pitchFamily="34" charset="0"/>
              <a:buChar char="•"/>
            </a:pPr>
            <a:r>
              <a:rPr lang="fr-CA" dirty="0"/>
              <a:t>Lisez le dépliant </a:t>
            </a:r>
            <a:r>
              <a:rPr lang="fr-CA" i="1" dirty="0"/>
              <a:t>Ce que vous devez savoir avant de donner du sang</a:t>
            </a:r>
          </a:p>
          <a:p>
            <a:pPr marL="342900" indent="-342900">
              <a:buFont typeface="Arial" panose="020B0604020202020204" pitchFamily="34" charset="0"/>
              <a:buChar char="•"/>
            </a:pPr>
            <a:endParaRPr lang="en-US" dirty="0"/>
          </a:p>
        </p:txBody>
      </p:sp>
      <p:sp>
        <p:nvSpPr>
          <p:cNvPr id="8" name="Text Placeholder 7"/>
          <p:cNvSpPr>
            <a:spLocks noGrp="1"/>
          </p:cNvSpPr>
          <p:nvPr>
            <p:ph type="body" sz="quarter" idx="19"/>
            <p:custDataLst>
              <p:tags r:id="rId7"/>
            </p:custDataLst>
          </p:nvPr>
        </p:nvSpPr>
        <p:spPr>
          <a:xfrm>
            <a:off x="4886902" y="930732"/>
            <a:ext cx="4080453" cy="914400"/>
          </a:xfrm>
        </p:spPr>
        <p:txBody>
          <a:bodyPr/>
          <a:lstStyle/>
          <a:p>
            <a:r>
              <a:rPr lang="en-US" sz="4000" dirty="0"/>
              <a:t>Étape 2 </a:t>
            </a:r>
            <a:br>
              <a:rPr lang="en-US" sz="4000" dirty="0"/>
            </a:br>
            <a:r>
              <a:rPr lang="en-US" sz="4000" dirty="0">
                <a:solidFill>
                  <a:schemeClr val="accent2"/>
                </a:solidFill>
              </a:rPr>
              <a:t>Questionnaire</a:t>
            </a:r>
          </a:p>
        </p:txBody>
      </p:sp>
    </p:spTree>
    <p:extLst>
      <p:ext uri="{BB962C8B-B14F-4D97-AF65-F5344CB8AC3E}">
        <p14:creationId xmlns:p14="http://schemas.microsoft.com/office/powerpoint/2010/main" val="392639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 calcmode="lin" valueType="num">
                                      <p:cBhvr>
                                        <p:cTn id="5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p:cTn id="6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6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232591"/>
            <a:ext cx="7767638" cy="1018215"/>
          </a:xfrm>
        </p:spPr>
        <p:txBody>
          <a:bodyPr/>
          <a:lstStyle/>
          <a:p>
            <a:r>
              <a:rPr lang="en-US" dirty="0">
                <a:solidFill>
                  <a:schemeClr val="accent2"/>
                </a:solidFill>
              </a:rPr>
              <a:t>Le processus de don</a:t>
            </a:r>
          </a:p>
        </p:txBody>
      </p:sp>
      <p:sp>
        <p:nvSpPr>
          <p:cNvPr id="3" name="Content Placeholder 2"/>
          <p:cNvSpPr>
            <a:spLocks noGrp="1"/>
          </p:cNvSpPr>
          <p:nvPr>
            <p:ph idx="1"/>
            <p:custDataLst>
              <p:tags r:id="rId2"/>
            </p:custDataLst>
          </p:nvPr>
        </p:nvSpPr>
        <p:spPr>
          <a:xfrm>
            <a:off x="688974" y="2250542"/>
            <a:ext cx="3970708" cy="2638425"/>
          </a:xfrm>
        </p:spPr>
        <p:txBody>
          <a:bodyPr/>
          <a:lstStyle/>
          <a:p>
            <a:pPr marL="342900" indent="-342900">
              <a:buFont typeface="Arial" panose="020B0604020202020204" pitchFamily="34" charset="0"/>
              <a:buChar char="•"/>
            </a:pPr>
            <a:r>
              <a:rPr lang="fr-CA" dirty="0"/>
              <a:t>Q-pass (disponible après le premier don)</a:t>
            </a:r>
          </a:p>
          <a:p>
            <a:pPr marL="342900" indent="-342900">
              <a:buFont typeface="Arial" panose="020B0604020202020204" pitchFamily="34" charset="0"/>
              <a:buChar char="•"/>
            </a:pPr>
            <a:r>
              <a:rPr lang="fr-CA" dirty="0"/>
              <a:t>Examen des réponses au questionnaire </a:t>
            </a:r>
          </a:p>
          <a:p>
            <a:pPr marL="342900" indent="-342900">
              <a:buFont typeface="Arial" panose="020B0604020202020204" pitchFamily="34" charset="0"/>
              <a:buChar char="•"/>
            </a:pPr>
            <a:r>
              <a:rPr lang="fr-CA" dirty="0"/>
              <a:t>Vérification des signes vitaux et du taux d’hémoglobine</a:t>
            </a:r>
          </a:p>
        </p:txBody>
      </p:sp>
      <p:sp>
        <p:nvSpPr>
          <p:cNvPr id="7" name="Content Placeholder 6"/>
          <p:cNvSpPr>
            <a:spLocks noGrp="1"/>
          </p:cNvSpPr>
          <p:nvPr>
            <p:ph sz="quarter" idx="13"/>
            <p:custDataLst>
              <p:tags r:id="rId3"/>
            </p:custDataLst>
          </p:nvPr>
        </p:nvSpPr>
        <p:spPr>
          <a:xfrm>
            <a:off x="4886903" y="2189266"/>
            <a:ext cx="3731004" cy="580665"/>
          </a:xfrm>
        </p:spPr>
        <p:txBody>
          <a:bodyPr/>
          <a:lstStyle/>
          <a:p>
            <a:pPr marL="342900" indent="-342900">
              <a:buFont typeface="Arial" panose="020B0604020202020204" pitchFamily="34" charset="0"/>
              <a:buChar char="•"/>
            </a:pPr>
            <a:r>
              <a:rPr lang="en-US" sz="2000" dirty="0"/>
              <a:t>Le prélèvement prend entre 5 et 20 minutes</a:t>
            </a:r>
          </a:p>
          <a:p>
            <a:pPr marL="342900" indent="-342900">
              <a:buFont typeface="Arial" panose="020B0604020202020204" pitchFamily="34" charset="0"/>
              <a:buChar char="•"/>
            </a:pPr>
            <a:r>
              <a:rPr lang="en-US" sz="2000" dirty="0"/>
              <a:t>On prélève environ 500 ml de sang </a:t>
            </a:r>
          </a:p>
          <a:p>
            <a:pPr marL="342900" indent="-342900">
              <a:buFont typeface="Arial" panose="020B0604020202020204" pitchFamily="34" charset="0"/>
              <a:buChar char="•"/>
            </a:pPr>
            <a:endParaRPr lang="en-US" sz="2000" dirty="0"/>
          </a:p>
        </p:txBody>
      </p:sp>
      <p:sp>
        <p:nvSpPr>
          <p:cNvPr id="5" name="Slide Number Placeholder 4"/>
          <p:cNvSpPr>
            <a:spLocks noGrp="1"/>
          </p:cNvSpPr>
          <p:nvPr>
            <p:ph type="sldNum" sz="quarter" idx="16"/>
            <p:custDataLst>
              <p:tags r:id="rId4"/>
            </p:custDataLst>
          </p:nvPr>
        </p:nvSpPr>
        <p:spPr/>
        <p:txBody>
          <a:bodyPr/>
          <a:lstStyle/>
          <a:p>
            <a:fld id="{F221C231-2CB1-F343-A43B-DE31385C503C}" type="slidenum">
              <a:rPr lang="en-US" smtClean="0"/>
              <a:pPr/>
              <a:t>23</a:t>
            </a:fld>
            <a:endParaRPr lang="en-US" dirty="0"/>
          </a:p>
        </p:txBody>
      </p:sp>
      <p:sp>
        <p:nvSpPr>
          <p:cNvPr id="6" name="Text Placeholder 5"/>
          <p:cNvSpPr>
            <a:spLocks noGrp="1"/>
          </p:cNvSpPr>
          <p:nvPr>
            <p:ph type="body" sz="quarter" idx="17"/>
            <p:custDataLst>
              <p:tags r:id="rId5"/>
            </p:custDataLst>
          </p:nvPr>
        </p:nvSpPr>
        <p:spPr>
          <a:xfrm>
            <a:off x="688975" y="960980"/>
            <a:ext cx="4080453" cy="914400"/>
          </a:xfrm>
        </p:spPr>
        <p:txBody>
          <a:bodyPr/>
          <a:lstStyle/>
          <a:p>
            <a:r>
              <a:rPr lang="en-US" sz="4000" dirty="0"/>
              <a:t>Étape 3 </a:t>
            </a:r>
            <a:br>
              <a:rPr lang="en-US" sz="4000" dirty="0"/>
            </a:br>
            <a:r>
              <a:rPr lang="en-US" sz="4000" dirty="0">
                <a:solidFill>
                  <a:schemeClr val="accent2"/>
                </a:solidFill>
              </a:rPr>
              <a:t>Vérification</a:t>
            </a:r>
          </a:p>
        </p:txBody>
      </p:sp>
      <p:sp>
        <p:nvSpPr>
          <p:cNvPr id="8" name="Text Placeholder 7"/>
          <p:cNvSpPr>
            <a:spLocks noGrp="1"/>
          </p:cNvSpPr>
          <p:nvPr>
            <p:ph type="body" sz="quarter" idx="19"/>
            <p:custDataLst>
              <p:tags r:id="rId6"/>
            </p:custDataLst>
          </p:nvPr>
        </p:nvSpPr>
        <p:spPr>
          <a:xfrm>
            <a:off x="4886902" y="930732"/>
            <a:ext cx="4080453" cy="914400"/>
          </a:xfrm>
        </p:spPr>
        <p:txBody>
          <a:bodyPr/>
          <a:lstStyle/>
          <a:p>
            <a:r>
              <a:rPr lang="en-US" sz="4000" dirty="0"/>
              <a:t>Étape 4 </a:t>
            </a:r>
            <a:br>
              <a:rPr lang="en-US" sz="4000" dirty="0"/>
            </a:br>
            <a:r>
              <a:rPr lang="en-US" sz="4000" dirty="0">
                <a:solidFill>
                  <a:schemeClr val="accent2"/>
                </a:solidFill>
              </a:rPr>
              <a:t>Don</a:t>
            </a:r>
          </a:p>
        </p:txBody>
      </p:sp>
      <p:sp>
        <p:nvSpPr>
          <p:cNvPr id="9" name="Text Placeholder 7"/>
          <p:cNvSpPr txBox="1">
            <a:spLocks/>
          </p:cNvSpPr>
          <p:nvPr>
            <p:custDataLst>
              <p:tags r:id="rId7"/>
            </p:custDataLst>
          </p:nvPr>
        </p:nvSpPr>
        <p:spPr>
          <a:xfrm>
            <a:off x="4886903" y="2870791"/>
            <a:ext cx="4080453" cy="914400"/>
          </a:xfrm>
          <a:prstGeom prst="rect">
            <a:avLst/>
          </a:prstGeom>
          <a:noFill/>
        </p:spPr>
        <p:txBody>
          <a:bodyPr vert="horz" lIns="0" tIns="0" rIns="0" bIns="0" rtlCol="0" anchor="t">
            <a:noAutofit/>
          </a:bodyPr>
          <a:lstStyle>
            <a:lvl1pPr marL="0" indent="0" algn="l" defTabSz="457200" rtl="0" eaLnBrk="1" latinLnBrk="0" hangingPunct="1">
              <a:lnSpc>
                <a:spcPct val="100000"/>
              </a:lnSpc>
              <a:spcBef>
                <a:spcPct val="20000"/>
              </a:spcBef>
              <a:buSzPct val="80000"/>
              <a:buFont typeface="Arial"/>
              <a:buNone/>
              <a:defRPr sz="7200" b="1" kern="1200">
                <a:solidFill>
                  <a:schemeClr val="tx1"/>
                </a:solidFill>
                <a:latin typeface="+mn-lt"/>
                <a:ea typeface="+mn-ea"/>
                <a:cs typeface="+mn-cs"/>
              </a:defRPr>
            </a:lvl1pPr>
            <a:lvl2pPr marL="231775" indent="0" algn="l" defTabSz="457200" rtl="0" eaLnBrk="1" latinLnBrk="0" hangingPunct="1">
              <a:lnSpc>
                <a:spcPct val="100000"/>
              </a:lnSpc>
              <a:spcBef>
                <a:spcPct val="20000"/>
              </a:spcBef>
              <a:buFont typeface="Lucida Grande"/>
              <a:buNone/>
              <a:defRPr sz="2000" b="0" kern="1200">
                <a:solidFill>
                  <a:schemeClr val="tx1"/>
                </a:solidFill>
                <a:latin typeface="+mn-lt"/>
                <a:ea typeface="+mn-ea"/>
                <a:cs typeface="+mn-cs"/>
              </a:defRPr>
            </a:lvl2pPr>
            <a:lvl3pPr marL="457200" indent="0" algn="l" defTabSz="457200" rtl="0" eaLnBrk="1" latinLnBrk="0" hangingPunct="1">
              <a:lnSpc>
                <a:spcPct val="100000"/>
              </a:lnSpc>
              <a:spcBef>
                <a:spcPct val="20000"/>
              </a:spcBef>
              <a:buFont typeface="Lucida Grande"/>
              <a:buNone/>
              <a:defRPr sz="2000" b="0" i="1" kern="1200">
                <a:solidFill>
                  <a:schemeClr val="tx1"/>
                </a:solidFill>
                <a:latin typeface="+mn-lt"/>
                <a:ea typeface="+mn-ea"/>
                <a:cs typeface="+mn-cs"/>
              </a:defRPr>
            </a:lvl3pPr>
            <a:lvl4pPr marL="688975" indent="0" algn="l" defTabSz="457200" rtl="0" eaLnBrk="1" latinLnBrk="0" hangingPunct="1">
              <a:lnSpc>
                <a:spcPct val="100000"/>
              </a:lnSpc>
              <a:spcBef>
                <a:spcPct val="20000"/>
              </a:spcBef>
              <a:buFont typeface="Lucida Grande"/>
              <a:buNone/>
              <a:defRPr sz="2000" b="0" i="1" kern="1200">
                <a:solidFill>
                  <a:schemeClr val="tx1"/>
                </a:solidFill>
                <a:latin typeface="+mn-lt"/>
                <a:ea typeface="+mn-ea"/>
                <a:cs typeface="+mn-cs"/>
              </a:defRPr>
            </a:lvl4pPr>
            <a:lvl5pPr marL="912812" indent="0" algn="l" defTabSz="457200" rtl="0" eaLnBrk="1" latinLnBrk="0" hangingPunct="1">
              <a:lnSpc>
                <a:spcPct val="100000"/>
              </a:lnSpc>
              <a:spcBef>
                <a:spcPct val="20000"/>
              </a:spcBef>
              <a:buFont typeface="Lucida Grande"/>
              <a:buNone/>
              <a:defRPr sz="2000" b="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4000" dirty="0">
              <a:solidFill>
                <a:schemeClr val="accent2"/>
              </a:solidFill>
            </a:endParaRPr>
          </a:p>
        </p:txBody>
      </p:sp>
    </p:spTree>
    <p:extLst>
      <p:ext uri="{BB962C8B-B14F-4D97-AF65-F5344CB8AC3E}">
        <p14:creationId xmlns:p14="http://schemas.microsoft.com/office/powerpoint/2010/main" val="119635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p:cTn id="4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p:cTn id="4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nodePh="1">
                                  <p:stCondLst>
                                    <p:cond delay="0"/>
                                  </p:stCondLst>
                                  <p:endCondLst>
                                    <p:cond evt="begin" delay="0">
                                      <p:tn val="54"/>
                                    </p:cond>
                                  </p:end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232591"/>
            <a:ext cx="7767638" cy="1018215"/>
          </a:xfrm>
        </p:spPr>
        <p:txBody>
          <a:bodyPr/>
          <a:lstStyle/>
          <a:p>
            <a:r>
              <a:rPr lang="en-US" dirty="0">
                <a:solidFill>
                  <a:schemeClr val="accent2"/>
                </a:solidFill>
              </a:rPr>
              <a:t>Le processus de don</a:t>
            </a:r>
          </a:p>
        </p:txBody>
      </p:sp>
      <p:sp>
        <p:nvSpPr>
          <p:cNvPr id="5" name="Slide Number Placeholder 4"/>
          <p:cNvSpPr>
            <a:spLocks noGrp="1"/>
          </p:cNvSpPr>
          <p:nvPr>
            <p:ph type="sldNum" sz="quarter" idx="16"/>
            <p:custDataLst>
              <p:tags r:id="rId2"/>
            </p:custDataLst>
          </p:nvPr>
        </p:nvSpPr>
        <p:spPr/>
        <p:txBody>
          <a:bodyPr/>
          <a:lstStyle/>
          <a:p>
            <a:fld id="{F221C231-2CB1-F343-A43B-DE31385C503C}" type="slidenum">
              <a:rPr lang="en-US" smtClean="0"/>
              <a:pPr/>
              <a:t>24</a:t>
            </a:fld>
            <a:endParaRPr lang="en-US" dirty="0"/>
          </a:p>
        </p:txBody>
      </p:sp>
      <p:sp>
        <p:nvSpPr>
          <p:cNvPr id="13" name="Text Placeholder 7"/>
          <p:cNvSpPr>
            <a:spLocks noGrp="1"/>
          </p:cNvSpPr>
          <p:nvPr>
            <p:ph type="body" sz="quarter" idx="17"/>
            <p:custDataLst>
              <p:tags r:id="rId3"/>
            </p:custDataLst>
          </p:nvPr>
        </p:nvSpPr>
        <p:spPr>
          <a:xfrm>
            <a:off x="448142" y="1105077"/>
            <a:ext cx="4649951" cy="914400"/>
          </a:xfrm>
        </p:spPr>
        <p:txBody>
          <a:bodyPr anchor="ctr"/>
          <a:lstStyle/>
          <a:p>
            <a:r>
              <a:rPr lang="en-US" sz="4000" dirty="0"/>
              <a:t>Étape 5 </a:t>
            </a:r>
            <a:br>
              <a:rPr lang="en-US" sz="4000" dirty="0"/>
            </a:br>
            <a:r>
              <a:rPr lang="en-US" sz="4000" dirty="0">
                <a:solidFill>
                  <a:schemeClr val="accent2"/>
                </a:solidFill>
              </a:rPr>
              <a:t>Détente et collation</a:t>
            </a:r>
          </a:p>
        </p:txBody>
      </p:sp>
      <p:sp>
        <p:nvSpPr>
          <p:cNvPr id="14" name="Rectangle 13"/>
          <p:cNvSpPr/>
          <p:nvPr>
            <p:custDataLst>
              <p:tags r:id="rId4"/>
            </p:custDataLst>
          </p:nvPr>
        </p:nvSpPr>
        <p:spPr>
          <a:xfrm>
            <a:off x="956309" y="2170110"/>
            <a:ext cx="4141784" cy="2031325"/>
          </a:xfrm>
          <a:prstGeom prst="rect">
            <a:avLst/>
          </a:prstGeom>
        </p:spPr>
        <p:txBody>
          <a:bodyPr wrap="square" anchor="ctr">
            <a:spAutoFit/>
          </a:bodyPr>
          <a:lstStyle/>
          <a:p>
            <a:pPr marL="285750" indent="-285750">
              <a:buFont typeface="Arial" panose="020B0604020202020204" pitchFamily="34" charset="0"/>
              <a:buChar char="•"/>
            </a:pPr>
            <a:r>
              <a:rPr lang="fr-CA" b="1" dirty="0">
                <a:latin typeface="Gotham"/>
              </a:rPr>
              <a:t>Aire de collation</a:t>
            </a:r>
          </a:p>
          <a:p>
            <a:endParaRPr lang="fr-CA" b="1" dirty="0">
              <a:latin typeface="Gotham"/>
            </a:endParaRPr>
          </a:p>
          <a:p>
            <a:pPr marL="285750" indent="-285750">
              <a:buFont typeface="Arial" panose="020B0604020202020204" pitchFamily="34" charset="0"/>
              <a:buChar char="•"/>
            </a:pPr>
            <a:r>
              <a:rPr lang="fr-CA" b="1" dirty="0">
                <a:latin typeface="Gotham"/>
              </a:rPr>
              <a:t>Boisson fraîche et collations sucrées gratuites!</a:t>
            </a:r>
          </a:p>
          <a:p>
            <a:endParaRPr lang="fr-CA" b="1" dirty="0">
              <a:latin typeface="Gotham"/>
            </a:endParaRPr>
          </a:p>
          <a:p>
            <a:pPr marL="285750" indent="-285750">
              <a:buFont typeface="Arial" panose="020B0604020202020204" pitchFamily="34" charset="0"/>
              <a:buChar char="•"/>
            </a:pPr>
            <a:r>
              <a:rPr lang="fr-CA" b="1" dirty="0">
                <a:latin typeface="Gotham"/>
              </a:rPr>
              <a:t>Prenez votre prochain rendez-vous (si vous ne l’avez déjà fait)</a:t>
            </a:r>
          </a:p>
        </p:txBody>
      </p:sp>
      <p:pic>
        <p:nvPicPr>
          <p:cNvPr id="1029" name="Picture 5" descr="C:\Users\sheena.prasad\AppData\Local\Microsoft\Windows\Temporary Internet Files\Content.IE5\NRY7D4LH\cookies[1].jp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rot="1515989">
            <a:off x="4905940" y="1763242"/>
            <a:ext cx="2822946" cy="188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p:cTn id="1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4">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 calcmode="lin" valueType="num">
                                      <p:cBhvr>
                                        <p:cTn id="24"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4000" dirty="0"/>
              <a:t>les cellules souches?</a:t>
            </a:r>
          </a:p>
        </p:txBody>
      </p:sp>
      <p:sp>
        <p:nvSpPr>
          <p:cNvPr id="3" name="Content Placeholder 2"/>
          <p:cNvSpPr>
            <a:spLocks noGrp="1"/>
          </p:cNvSpPr>
          <p:nvPr>
            <p:ph idx="1"/>
            <p:custDataLst>
              <p:tags r:id="rId2"/>
            </p:custDataLst>
          </p:nvPr>
        </p:nvSpPr>
        <p:spPr>
          <a:xfrm>
            <a:off x="688975" y="1290319"/>
            <a:ext cx="3063875" cy="2638425"/>
          </a:xfrm>
        </p:spPr>
        <p:txBody>
          <a:bodyPr/>
          <a:lstStyle/>
          <a:p>
            <a:pPr>
              <a:buFont typeface="Courier New" panose="02070309020205020404" pitchFamily="49" charset="0"/>
              <a:buChar char="o"/>
            </a:pPr>
            <a:r>
              <a:rPr lang="fr-CA" dirty="0"/>
              <a:t>Cellules immatures</a:t>
            </a:r>
          </a:p>
          <a:p>
            <a:pPr>
              <a:buFont typeface="Courier New" panose="02070309020205020404" pitchFamily="49" charset="0"/>
              <a:buChar char="o"/>
            </a:pPr>
            <a:r>
              <a:rPr lang="fr-CA" dirty="0">
                <a:solidFill>
                  <a:srgbClr val="FF0000"/>
                </a:solidFill>
              </a:rPr>
              <a:t>Se divisent</a:t>
            </a:r>
            <a:r>
              <a:rPr lang="fr-CA" dirty="0"/>
              <a:t> et </a:t>
            </a:r>
            <a:r>
              <a:rPr lang="fr-CA" dirty="0">
                <a:solidFill>
                  <a:srgbClr val="FF0000"/>
                </a:solidFill>
              </a:rPr>
              <a:t>se transforment </a:t>
            </a:r>
            <a:r>
              <a:rPr lang="fr-CA" dirty="0"/>
              <a:t>en l’un des trois types de cellules présentes dans le sang</a:t>
            </a:r>
          </a:p>
          <a:p>
            <a:pPr>
              <a:buFont typeface="Courier New" panose="02070309020205020404" pitchFamily="49" charset="0"/>
              <a:buChar char="o"/>
            </a:pPr>
            <a:r>
              <a:rPr lang="fr-CA" dirty="0"/>
              <a:t>Sources : le sang circulant (sang périphérique), sang de cordon ombilical, moelle osseuse</a:t>
            </a:r>
          </a:p>
        </p:txBody>
      </p:sp>
      <p:sp>
        <p:nvSpPr>
          <p:cNvPr id="4" name="Content Placeholder 3"/>
          <p:cNvSpPr>
            <a:spLocks noGrp="1"/>
          </p:cNvSpPr>
          <p:nvPr>
            <p:ph sz="quarter" idx="13"/>
            <p:custDataLst>
              <p:tags r:id="rId3"/>
            </p:custDataLst>
          </p:nvPr>
        </p:nvSpPr>
        <p:spPr/>
        <p:txBody>
          <a:bodyPr/>
          <a:lstStyle/>
          <a:p>
            <a:r>
              <a:rPr lang="en-US" sz="2400" dirty="0">
                <a:solidFill>
                  <a:srgbClr val="FF0000"/>
                </a:solidFill>
              </a:rPr>
              <a:t>Qu’est-ce que…</a:t>
            </a:r>
          </a:p>
        </p:txBody>
      </p:sp>
      <p:sp>
        <p:nvSpPr>
          <p:cNvPr id="5" name="Slide Number Placeholder 4"/>
          <p:cNvSpPr>
            <a:spLocks noGrp="1"/>
          </p:cNvSpPr>
          <p:nvPr>
            <p:ph type="sldNum" sz="quarter" idx="16"/>
            <p:custDataLst>
              <p:tags r:id="rId4"/>
            </p:custDataLst>
          </p:nvPr>
        </p:nvSpPr>
        <p:spPr/>
        <p:txBody>
          <a:bodyPr/>
          <a:lstStyle/>
          <a:p>
            <a:fld id="{F221C231-2CB1-F343-A43B-DE31385C503C}" type="slidenum">
              <a:rPr lang="en-US" smtClean="0"/>
              <a:pPr/>
              <a:t>25</a:t>
            </a:fld>
            <a:endParaRPr lang="en-US" dirty="0"/>
          </a:p>
        </p:txBody>
      </p:sp>
      <p:grpSp>
        <p:nvGrpSpPr>
          <p:cNvPr id="11" name="Group 10"/>
          <p:cNvGrpSpPr/>
          <p:nvPr/>
        </p:nvGrpSpPr>
        <p:grpSpPr>
          <a:xfrm>
            <a:off x="3858304" y="364024"/>
            <a:ext cx="3985620" cy="3988588"/>
            <a:chOff x="3858304" y="364024"/>
            <a:chExt cx="3985620" cy="3988588"/>
          </a:xfrm>
        </p:grpSpPr>
        <p:pic>
          <p:nvPicPr>
            <p:cNvPr id="6" name="Picture 5"/>
            <p:cNvPicPr>
              <a:picLocks noChangeAspect="1" noChangeArrowheads="1"/>
            </p:cNvPicPr>
            <p:nvPr>
              <p:custDataLst>
                <p:tags r:id="rId5"/>
              </p:custDataLst>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454188" y="364024"/>
              <a:ext cx="3101374" cy="395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bwMode="auto">
            <a:xfrm>
              <a:off x="6128235" y="1356553"/>
              <a:ext cx="1700253" cy="307777"/>
            </a:xfrm>
            <a:prstGeom prst="rect">
              <a:avLst/>
            </a:prstGeom>
            <a:solidFill>
              <a:schemeClr val="bg1"/>
            </a:solidFill>
          </p:spPr>
          <p:txBody>
            <a:bodyPr wrap="square">
              <a:spAutoFit/>
            </a:bodyPr>
            <a:lstStyle/>
            <a:p>
              <a:pPr>
                <a:defRPr/>
              </a:pPr>
              <a:r>
                <a:rPr lang="fr-CA" sz="1400" b="1" dirty="0">
                  <a:solidFill>
                    <a:schemeClr val="accent2">
                      <a:lumMod val="50000"/>
                    </a:schemeClr>
                  </a:solidFill>
                  <a:latin typeface="Arial" charset="0"/>
                </a:rPr>
                <a:t>Globules rouges</a:t>
              </a:r>
            </a:p>
          </p:txBody>
        </p:sp>
        <p:sp>
          <p:nvSpPr>
            <p:cNvPr id="8" name="TextBox 7"/>
            <p:cNvSpPr txBox="1"/>
            <p:nvPr/>
          </p:nvSpPr>
          <p:spPr bwMode="auto">
            <a:xfrm>
              <a:off x="6183929" y="2801291"/>
              <a:ext cx="1659995" cy="307975"/>
            </a:xfrm>
            <a:prstGeom prst="rect">
              <a:avLst/>
            </a:prstGeom>
            <a:solidFill>
              <a:schemeClr val="bg1"/>
            </a:solidFill>
          </p:spPr>
          <p:txBody>
            <a:bodyPr wrap="square">
              <a:spAutoFit/>
            </a:bodyPr>
            <a:lstStyle/>
            <a:p>
              <a:pPr algn="ctr">
                <a:defRPr/>
              </a:pPr>
              <a:r>
                <a:rPr lang="fr-CA" sz="1400" b="1" dirty="0">
                  <a:solidFill>
                    <a:schemeClr val="accent2">
                      <a:lumMod val="50000"/>
                    </a:schemeClr>
                  </a:solidFill>
                  <a:latin typeface="Arial" charset="0"/>
                </a:rPr>
                <a:t>Globules blancs</a:t>
              </a:r>
            </a:p>
          </p:txBody>
        </p:sp>
        <p:sp>
          <p:nvSpPr>
            <p:cNvPr id="9" name="TextBox 8"/>
            <p:cNvSpPr txBox="1"/>
            <p:nvPr/>
          </p:nvSpPr>
          <p:spPr bwMode="auto">
            <a:xfrm>
              <a:off x="6026204" y="4044637"/>
              <a:ext cx="1792287" cy="307975"/>
            </a:xfrm>
            <a:prstGeom prst="rect">
              <a:avLst/>
            </a:prstGeom>
            <a:solidFill>
              <a:schemeClr val="bg1"/>
            </a:solidFill>
          </p:spPr>
          <p:txBody>
            <a:bodyPr>
              <a:spAutoFit/>
            </a:bodyPr>
            <a:lstStyle/>
            <a:p>
              <a:pPr algn="ctr">
                <a:defRPr/>
              </a:pPr>
              <a:r>
                <a:rPr lang="fr-CA" sz="1400" b="1" dirty="0">
                  <a:solidFill>
                    <a:schemeClr val="accent2">
                      <a:lumMod val="50000"/>
                    </a:schemeClr>
                  </a:solidFill>
                  <a:latin typeface="Arial" charset="0"/>
                </a:rPr>
                <a:t>Plaquettes</a:t>
              </a:r>
            </a:p>
          </p:txBody>
        </p:sp>
        <p:sp>
          <p:nvSpPr>
            <p:cNvPr id="10" name="TextBox 9"/>
            <p:cNvSpPr txBox="1"/>
            <p:nvPr/>
          </p:nvSpPr>
          <p:spPr bwMode="auto">
            <a:xfrm>
              <a:off x="3858304" y="1653715"/>
              <a:ext cx="1538341" cy="307777"/>
            </a:xfrm>
            <a:prstGeom prst="rect">
              <a:avLst/>
            </a:prstGeom>
            <a:solidFill>
              <a:schemeClr val="bg1"/>
            </a:solidFill>
          </p:spPr>
          <p:txBody>
            <a:bodyPr wrap="square">
              <a:spAutoFit/>
            </a:bodyPr>
            <a:lstStyle/>
            <a:p>
              <a:pPr algn="ctr">
                <a:defRPr/>
              </a:pPr>
              <a:r>
                <a:rPr lang="fr-CA" sz="1400" b="1" dirty="0">
                  <a:solidFill>
                    <a:schemeClr val="accent2">
                      <a:lumMod val="50000"/>
                    </a:schemeClr>
                  </a:solidFill>
                  <a:latin typeface="Arial" charset="0"/>
                </a:rPr>
                <a:t>Cellule souche</a:t>
              </a:r>
            </a:p>
          </p:txBody>
        </p:sp>
      </p:grpSp>
    </p:spTree>
    <p:extLst>
      <p:ext uri="{BB962C8B-B14F-4D97-AF65-F5344CB8AC3E}">
        <p14:creationId xmlns:p14="http://schemas.microsoft.com/office/powerpoint/2010/main" val="10032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369159"/>
            <a:ext cx="7767638" cy="1018215"/>
          </a:xfrm>
        </p:spPr>
        <p:txBody>
          <a:bodyPr/>
          <a:lstStyle/>
          <a:p>
            <a:r>
              <a:rPr lang="en-US" sz="4000" dirty="0"/>
              <a:t>Sang périphérique</a:t>
            </a:r>
          </a:p>
        </p:txBody>
      </p:sp>
      <p:sp>
        <p:nvSpPr>
          <p:cNvPr id="4" name="Content Placeholder 3"/>
          <p:cNvSpPr>
            <a:spLocks noGrp="1"/>
          </p:cNvSpPr>
          <p:nvPr>
            <p:ph sz="quarter" idx="13"/>
            <p:custDataLst>
              <p:tags r:id="rId2"/>
            </p:custDataLst>
          </p:nvPr>
        </p:nvSpPr>
        <p:spPr>
          <a:xfrm>
            <a:off x="688975" y="47017"/>
            <a:ext cx="7767638" cy="337765"/>
          </a:xfrm>
        </p:spPr>
        <p:txBody>
          <a:bodyPr/>
          <a:lstStyle/>
          <a:p>
            <a:r>
              <a:rPr lang="en-US" dirty="0">
                <a:solidFill>
                  <a:srgbClr val="FF0000"/>
                </a:solidFill>
              </a:rPr>
              <a:t>Méthodes de prélèvement </a:t>
            </a:r>
          </a:p>
        </p:txBody>
      </p:sp>
      <p:sp>
        <p:nvSpPr>
          <p:cNvPr id="5" name="Slide Number Placeholder 4"/>
          <p:cNvSpPr>
            <a:spLocks noGrp="1"/>
          </p:cNvSpPr>
          <p:nvPr>
            <p:ph type="sldNum" sz="quarter" idx="16"/>
            <p:custDataLst>
              <p:tags r:id="rId3"/>
            </p:custDataLst>
          </p:nvPr>
        </p:nvSpPr>
        <p:spPr/>
        <p:txBody>
          <a:bodyPr/>
          <a:lstStyle/>
          <a:p>
            <a:fld id="{F221C231-2CB1-F343-A43B-DE31385C503C}" type="slidenum">
              <a:rPr lang="en-US" smtClean="0"/>
              <a:pPr/>
              <a:t>26</a:t>
            </a:fld>
            <a:endParaRPr lang="en-US" dirty="0"/>
          </a:p>
        </p:txBody>
      </p:sp>
      <p:pic>
        <p:nvPicPr>
          <p:cNvPr id="102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762125" y="996207"/>
            <a:ext cx="5942541" cy="376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7600" y="2437970"/>
            <a:ext cx="1382400" cy="369332"/>
          </a:xfrm>
          <a:prstGeom prst="rect">
            <a:avLst/>
          </a:prstGeom>
          <a:solidFill>
            <a:schemeClr val="accent3">
              <a:lumMod val="40000"/>
              <a:lumOff val="60000"/>
            </a:schemeClr>
          </a:solidFill>
        </p:spPr>
        <p:txBody>
          <a:bodyPr wrap="square" rtlCol="0">
            <a:spAutoFit/>
          </a:bodyPr>
          <a:lstStyle/>
          <a:p>
            <a:r>
              <a:rPr lang="fr-CA" altLang="en-US" sz="900" b="1" dirty="0"/>
              <a:t>Le sang du donneur est prélevé.</a:t>
            </a:r>
          </a:p>
        </p:txBody>
      </p:sp>
      <p:sp>
        <p:nvSpPr>
          <p:cNvPr id="6" name="TextBox 5"/>
          <p:cNvSpPr txBox="1"/>
          <p:nvPr/>
        </p:nvSpPr>
        <p:spPr>
          <a:xfrm>
            <a:off x="2930400" y="1089807"/>
            <a:ext cx="1497600" cy="369332"/>
          </a:xfrm>
          <a:prstGeom prst="rect">
            <a:avLst/>
          </a:prstGeom>
          <a:solidFill>
            <a:schemeClr val="accent3">
              <a:lumMod val="40000"/>
              <a:lumOff val="60000"/>
            </a:schemeClr>
          </a:solidFill>
        </p:spPr>
        <p:txBody>
          <a:bodyPr wrap="square" rtlCol="0">
            <a:spAutoFit/>
          </a:bodyPr>
          <a:lstStyle/>
          <a:p>
            <a:r>
              <a:rPr lang="fr-CA" altLang="en-US" sz="900" b="1" dirty="0"/>
              <a:t>Les cellules souches sont extraites du sang.</a:t>
            </a:r>
          </a:p>
        </p:txBody>
      </p:sp>
      <p:sp>
        <p:nvSpPr>
          <p:cNvPr id="7" name="TextBox 6"/>
          <p:cNvSpPr txBox="1"/>
          <p:nvPr/>
        </p:nvSpPr>
        <p:spPr>
          <a:xfrm>
            <a:off x="5839201" y="2150372"/>
            <a:ext cx="1353599" cy="369332"/>
          </a:xfrm>
          <a:prstGeom prst="rect">
            <a:avLst/>
          </a:prstGeom>
          <a:solidFill>
            <a:schemeClr val="accent3">
              <a:lumMod val="40000"/>
              <a:lumOff val="60000"/>
            </a:schemeClr>
          </a:solidFill>
        </p:spPr>
        <p:txBody>
          <a:bodyPr wrap="square" rtlCol="0">
            <a:spAutoFit/>
          </a:bodyPr>
          <a:lstStyle/>
          <a:p>
            <a:r>
              <a:rPr lang="fr-CA" altLang="en-US" sz="900" b="1" dirty="0"/>
              <a:t>Le reste du sang est retourné au donneur.</a:t>
            </a:r>
          </a:p>
        </p:txBody>
      </p:sp>
    </p:spTree>
    <p:extLst>
      <p:ext uri="{BB962C8B-B14F-4D97-AF65-F5344CB8AC3E}">
        <p14:creationId xmlns:p14="http://schemas.microsoft.com/office/powerpoint/2010/main" val="14504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889119" y="78646"/>
            <a:ext cx="5925608" cy="506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2"/>
            </p:custDataLst>
          </p:nvPr>
        </p:nvSpPr>
        <p:spPr>
          <a:xfrm>
            <a:off x="688975" y="360621"/>
            <a:ext cx="7767638" cy="1018215"/>
          </a:xfrm>
        </p:spPr>
        <p:txBody>
          <a:bodyPr/>
          <a:lstStyle/>
          <a:p>
            <a:r>
              <a:rPr lang="en-US" dirty="0"/>
              <a:t>Moelle osseuse</a:t>
            </a:r>
          </a:p>
        </p:txBody>
      </p:sp>
      <p:sp>
        <p:nvSpPr>
          <p:cNvPr id="5" name="Slide Number Placeholder 4"/>
          <p:cNvSpPr>
            <a:spLocks noGrp="1"/>
          </p:cNvSpPr>
          <p:nvPr>
            <p:ph type="sldNum" sz="quarter" idx="16"/>
            <p:custDataLst>
              <p:tags r:id="rId3"/>
            </p:custDataLst>
          </p:nvPr>
        </p:nvSpPr>
        <p:spPr/>
        <p:txBody>
          <a:bodyPr/>
          <a:lstStyle/>
          <a:p>
            <a:fld id="{F221C231-2CB1-F343-A43B-DE31385C503C}" type="slidenum">
              <a:rPr lang="en-US" smtClean="0"/>
              <a:pPr/>
              <a:t>27</a:t>
            </a:fld>
            <a:endParaRPr lang="en-US" dirty="0"/>
          </a:p>
        </p:txBody>
      </p:sp>
      <p:sp>
        <p:nvSpPr>
          <p:cNvPr id="9" name="Content Placeholder 3"/>
          <p:cNvSpPr>
            <a:spLocks noGrp="1"/>
          </p:cNvSpPr>
          <p:nvPr>
            <p:ph sz="quarter" idx="13"/>
            <p:custDataLst>
              <p:tags r:id="rId4"/>
            </p:custDataLst>
          </p:nvPr>
        </p:nvSpPr>
        <p:spPr>
          <a:xfrm>
            <a:off x="688975" y="45779"/>
            <a:ext cx="7767638" cy="337765"/>
          </a:xfrm>
        </p:spPr>
        <p:txBody>
          <a:bodyPr/>
          <a:lstStyle/>
          <a:p>
            <a:r>
              <a:rPr lang="en-US" dirty="0">
                <a:solidFill>
                  <a:srgbClr val="FF0000"/>
                </a:solidFill>
              </a:rPr>
              <a:t>Méthodes de prélèvement </a:t>
            </a:r>
          </a:p>
        </p:txBody>
      </p:sp>
      <p:sp>
        <p:nvSpPr>
          <p:cNvPr id="4" name="TextBox 3"/>
          <p:cNvSpPr txBox="1"/>
          <p:nvPr/>
        </p:nvSpPr>
        <p:spPr>
          <a:xfrm>
            <a:off x="3060000" y="1144800"/>
            <a:ext cx="2131200" cy="784830"/>
          </a:xfrm>
          <a:prstGeom prst="rect">
            <a:avLst/>
          </a:prstGeom>
          <a:solidFill>
            <a:schemeClr val="accent3">
              <a:lumMod val="40000"/>
              <a:lumOff val="60000"/>
            </a:schemeClr>
          </a:solidFill>
        </p:spPr>
        <p:txBody>
          <a:bodyPr wrap="square" rtlCol="0">
            <a:spAutoFit/>
          </a:bodyPr>
          <a:lstStyle/>
          <a:p>
            <a:r>
              <a:rPr lang="fr-CA" altLang="en-US" sz="900" b="1" dirty="0"/>
              <a:t>Sous anesthésie, de la moelle liquide est extraite sur la face postérieure de l’os iliaque (et non à partir de la colonne vertébrale) à l’aide d’une aiguille spéciale.</a:t>
            </a:r>
          </a:p>
        </p:txBody>
      </p:sp>
      <p:sp>
        <p:nvSpPr>
          <p:cNvPr id="6" name="TextBox 5"/>
          <p:cNvSpPr txBox="1"/>
          <p:nvPr/>
        </p:nvSpPr>
        <p:spPr>
          <a:xfrm>
            <a:off x="5544000" y="2548800"/>
            <a:ext cx="1836000" cy="646331"/>
          </a:xfrm>
          <a:prstGeom prst="rect">
            <a:avLst/>
          </a:prstGeom>
          <a:solidFill>
            <a:schemeClr val="accent3">
              <a:lumMod val="40000"/>
              <a:lumOff val="60000"/>
            </a:schemeClr>
          </a:solidFill>
        </p:spPr>
        <p:txBody>
          <a:bodyPr wrap="square" rtlCol="0">
            <a:spAutoFit/>
          </a:bodyPr>
          <a:lstStyle/>
          <a:p>
            <a:r>
              <a:rPr lang="fr-CA" altLang="en-US" sz="900" b="1" dirty="0"/>
              <a:t>Les donneurs ne ressentent aucune douleur pendant la procédure, mais peuvent en ressentir par la suite.</a:t>
            </a:r>
          </a:p>
        </p:txBody>
      </p:sp>
    </p:spTree>
    <p:extLst>
      <p:ext uri="{BB962C8B-B14F-4D97-AF65-F5344CB8AC3E}">
        <p14:creationId xmlns:p14="http://schemas.microsoft.com/office/powerpoint/2010/main" val="38057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Comment savoir si je peux faire un don?</a:t>
            </a:r>
          </a:p>
        </p:txBody>
      </p:sp>
      <p:sp>
        <p:nvSpPr>
          <p:cNvPr id="5" name="Slide Number Placeholder 4"/>
          <p:cNvSpPr>
            <a:spLocks noGrp="1"/>
          </p:cNvSpPr>
          <p:nvPr>
            <p:ph type="sldNum" sz="quarter" idx="16"/>
            <p:custDataLst>
              <p:tags r:id="rId2"/>
            </p:custDataLst>
          </p:nvPr>
        </p:nvSpPr>
        <p:spPr/>
        <p:txBody>
          <a:bodyPr/>
          <a:lstStyle/>
          <a:p>
            <a:fld id="{F221C231-2CB1-F343-A43B-DE31385C503C}" type="slidenum">
              <a:rPr lang="en-US" smtClean="0"/>
              <a:pPr/>
              <a:t>28</a:t>
            </a:fld>
            <a:endParaRPr lang="en-US" dirty="0"/>
          </a:p>
        </p:txBody>
      </p:sp>
    </p:spTree>
    <p:extLst>
      <p:ext uri="{BB962C8B-B14F-4D97-AF65-F5344CB8AC3E}">
        <p14:creationId xmlns:p14="http://schemas.microsoft.com/office/powerpoint/2010/main" val="40103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3652570" y="382730"/>
            <a:ext cx="5326734" cy="4016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206319" y="932175"/>
            <a:ext cx="3701802" cy="1018215"/>
          </a:xfrm>
          <a:ln>
            <a:solidFill>
              <a:schemeClr val="bg1"/>
            </a:solidFill>
          </a:ln>
        </p:spPr>
        <p:txBody>
          <a:bodyPr/>
          <a:lstStyle/>
          <a:p>
            <a:r>
              <a:rPr lang="en-US" dirty="0">
                <a:solidFill>
                  <a:srgbClr val="FF0000"/>
                </a:solidFill>
              </a:rPr>
              <a:t>Puis-je faire un don? </a:t>
            </a:r>
          </a:p>
        </p:txBody>
      </p:sp>
      <p:sp>
        <p:nvSpPr>
          <p:cNvPr id="4" name="Content Placeholder 3"/>
          <p:cNvSpPr>
            <a:spLocks noGrp="1"/>
          </p:cNvSpPr>
          <p:nvPr>
            <p:ph idx="1"/>
            <p:custDataLst>
              <p:tags r:id="rId3"/>
            </p:custDataLst>
          </p:nvPr>
        </p:nvSpPr>
        <p:spPr>
          <a:xfrm>
            <a:off x="206319" y="2281257"/>
            <a:ext cx="3383295" cy="337765"/>
          </a:xfrm>
        </p:spPr>
        <p:txBody>
          <a:bodyPr/>
          <a:lstStyle/>
          <a:p>
            <a:pPr marL="0" indent="0">
              <a:buNone/>
            </a:pPr>
            <a:r>
              <a:rPr lang="en-US" sz="3200" dirty="0">
                <a:hlinkClick r:id="rId8"/>
              </a:rPr>
              <a:t>TEST D’ADMISSIBILITÉ</a:t>
            </a:r>
            <a:endParaRPr lang="en-US" sz="3200" dirty="0"/>
          </a:p>
        </p:txBody>
      </p:sp>
      <p:sp>
        <p:nvSpPr>
          <p:cNvPr id="5" name="Slide Number Placeholder 4"/>
          <p:cNvSpPr>
            <a:spLocks noGrp="1"/>
          </p:cNvSpPr>
          <p:nvPr>
            <p:ph type="sldNum" sz="quarter" idx="16"/>
            <p:custDataLst>
              <p:tags r:id="rId4"/>
            </p:custDataLst>
          </p:nvPr>
        </p:nvSpPr>
        <p:spPr/>
        <p:txBody>
          <a:bodyPr/>
          <a:lstStyle/>
          <a:p>
            <a:fld id="{F221C231-2CB1-F343-A43B-DE31385C503C}" type="slidenum">
              <a:rPr lang="en-US" smtClean="0"/>
              <a:pPr/>
              <a:t>29</a:t>
            </a:fld>
            <a:endParaRPr lang="en-US" dirty="0"/>
          </a:p>
        </p:txBody>
      </p:sp>
      <p:sp>
        <p:nvSpPr>
          <p:cNvPr id="3" name="TextBox 2"/>
          <p:cNvSpPr txBox="1"/>
          <p:nvPr/>
        </p:nvSpPr>
        <p:spPr>
          <a:xfrm>
            <a:off x="0" y="0"/>
            <a:ext cx="3810000" cy="1270000"/>
          </a:xfrm>
          <a:prstGeom prst="rect">
            <a:avLst/>
          </a:prstGeom>
          <a:noFill/>
        </p:spPr>
        <p:txBody>
          <a:bodyPr vert="horz" rtlCol="0">
            <a:spAutoFit/>
          </a:bodyPr>
          <a:lstStyle/>
          <a:p>
            <a:endParaRPr lang="fr-CA" dirty="0"/>
          </a:p>
        </p:txBody>
      </p:sp>
      <p:sp>
        <p:nvSpPr>
          <p:cNvPr id="6" name="TextBox 5"/>
          <p:cNvSpPr txBox="1"/>
          <p:nvPr/>
        </p:nvSpPr>
        <p:spPr>
          <a:xfrm>
            <a:off x="7033260" y="131930"/>
            <a:ext cx="3657600" cy="3323987"/>
          </a:xfrm>
          <a:prstGeom prst="rect">
            <a:avLst/>
          </a:prstGeom>
          <a:solidFill>
            <a:schemeClr val="accent3">
              <a:lumMod val="40000"/>
              <a:lumOff val="60000"/>
            </a:schemeClr>
          </a:solidFill>
        </p:spPr>
        <p:txBody>
          <a:bodyPr wrap="square" rtlCol="0">
            <a:spAutoFit/>
          </a:bodyPr>
          <a:lstStyle/>
          <a:p>
            <a:pPr>
              <a:defRPr/>
            </a:pPr>
            <a:r>
              <a:rPr lang="fr-CA" altLang="en-US" sz="1400" b="1" dirty="0">
                <a:solidFill>
                  <a:srgbClr val="FF0000"/>
                </a:solidFill>
              </a:rPr>
              <a:t>PAT – peux-tu remplacer par :</a:t>
            </a:r>
          </a:p>
          <a:p>
            <a:pPr>
              <a:defRPr/>
            </a:pPr>
            <a:r>
              <a:rPr lang="fr-CA" altLang="en-US" sz="1400" b="1" dirty="0"/>
              <a:t>Vous avez entre 17 et 23 ans, et il s’agit de votre premier don?</a:t>
            </a:r>
          </a:p>
          <a:p>
            <a:pPr>
              <a:defRPr/>
            </a:pPr>
            <a:endParaRPr lang="fr-CA" altLang="en-US" sz="1400" b="1" dirty="0"/>
          </a:p>
          <a:p>
            <a:pPr>
              <a:defRPr/>
            </a:pPr>
            <a:r>
              <a:rPr lang="fr-CA" altLang="en-US" sz="1400" b="1" dirty="0"/>
              <a:t>HOMME			FEMME</a:t>
            </a:r>
          </a:p>
          <a:p>
            <a:pPr>
              <a:defRPr/>
            </a:pPr>
            <a:endParaRPr lang="fr-CA" altLang="en-US" sz="1400" b="1" dirty="0"/>
          </a:p>
          <a:p>
            <a:pPr>
              <a:defRPr/>
            </a:pPr>
            <a:r>
              <a:rPr lang="fr-CA" altLang="en-US" sz="1400" b="1" dirty="0"/>
              <a:t>SI VOUS MESUREZ 		</a:t>
            </a:r>
          </a:p>
          <a:p>
            <a:pPr>
              <a:defRPr/>
            </a:pPr>
            <a:r>
              <a:rPr lang="fr-CA" altLang="en-US" sz="1400" b="1" dirty="0"/>
              <a:t>VOUS DEVEZ PESER (AU MOINS)</a:t>
            </a:r>
          </a:p>
          <a:p>
            <a:pPr>
              <a:defRPr/>
            </a:pPr>
            <a:endParaRPr lang="fr-CA" altLang="en-US" sz="1400" b="1" dirty="0"/>
          </a:p>
          <a:p>
            <a:pPr>
              <a:defRPr/>
            </a:pPr>
            <a:r>
              <a:rPr lang="fr-CA" altLang="en-US" sz="1400" b="1" dirty="0"/>
              <a:t>Vous mesurez moins de 4’10?</a:t>
            </a:r>
          </a:p>
          <a:p>
            <a:pPr>
              <a:defRPr/>
            </a:pPr>
            <a:endParaRPr lang="fr-CA" altLang="en-US" sz="1400" b="1" dirty="0"/>
          </a:p>
          <a:p>
            <a:pPr>
              <a:defRPr/>
            </a:pPr>
            <a:r>
              <a:rPr lang="fr-CA" altLang="en-US" sz="1400" b="1" dirty="0"/>
              <a:t>À votre 23</a:t>
            </a:r>
            <a:r>
              <a:rPr lang="fr-CA" altLang="en-US" sz="1400" b="1" baseline="30000" dirty="0"/>
              <a:t>e</a:t>
            </a:r>
            <a:r>
              <a:rPr lang="fr-CA" altLang="en-US" sz="1400" b="1" dirty="0"/>
              <a:t> anniversaire ou si vous grandissez, songez à devenir donneur!</a:t>
            </a:r>
            <a:endParaRPr lang="fr-CA" altLang="en-US" sz="1400" b="1" dirty="0">
              <a:solidFill>
                <a:srgbClr val="FF0000"/>
              </a:solidFill>
            </a:endParaRPr>
          </a:p>
          <a:p>
            <a:pPr>
              <a:defRPr/>
            </a:pPr>
            <a:endParaRPr lang="fr-CA" altLang="en-US" sz="1400" b="1" dirty="0">
              <a:solidFill>
                <a:srgbClr val="FF0000"/>
              </a:solidFill>
            </a:endParaRPr>
          </a:p>
          <a:p>
            <a:pPr>
              <a:defRPr/>
            </a:pPr>
            <a:r>
              <a:rPr lang="fr-CA" altLang="en-US" sz="1400" b="1" dirty="0">
                <a:solidFill>
                  <a:srgbClr val="FF0000"/>
                </a:solidFill>
              </a:rPr>
              <a:t>On pourra le regarder ensuite?</a:t>
            </a:r>
          </a:p>
        </p:txBody>
      </p:sp>
    </p:spTree>
    <p:extLst>
      <p:ext uri="{BB962C8B-B14F-4D97-AF65-F5344CB8AC3E}">
        <p14:creationId xmlns:p14="http://schemas.microsoft.com/office/powerpoint/2010/main" val="344040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977030" y="1267668"/>
            <a:ext cx="8093115" cy="1322647"/>
          </a:xfrm>
        </p:spPr>
        <p:txBody>
          <a:bodyPr/>
          <a:lstStyle/>
          <a:p>
            <a:r>
              <a:rPr lang="en-US" dirty="0"/>
              <a:t>À propos de la Société canadienne du sang</a:t>
            </a:r>
          </a:p>
        </p:txBody>
      </p:sp>
      <p:sp>
        <p:nvSpPr>
          <p:cNvPr id="5" name="Slide Number Placeholder 4"/>
          <p:cNvSpPr>
            <a:spLocks noGrp="1"/>
          </p:cNvSpPr>
          <p:nvPr>
            <p:ph type="sldNum" sz="quarter" idx="4294967295"/>
            <p:custDataLst>
              <p:tags r:id="rId2"/>
            </p:custDataLst>
          </p:nvPr>
        </p:nvSpPr>
        <p:spPr>
          <a:xfrm>
            <a:off x="8915400" y="4864100"/>
            <a:ext cx="228600" cy="228600"/>
          </a:xfrm>
        </p:spPr>
        <p:txBody>
          <a:bodyPr/>
          <a:lstStyle/>
          <a:p>
            <a:fld id="{F221C231-2CB1-F343-A43B-DE31385C503C}" type="slidenum">
              <a:rPr lang="en-US" smtClean="0"/>
              <a:pPr/>
              <a:t>3</a:t>
            </a:fld>
            <a:endParaRPr lang="en-US" dirty="0"/>
          </a:p>
        </p:txBody>
      </p:sp>
    </p:spTree>
    <p:extLst>
      <p:ext uri="{BB962C8B-B14F-4D97-AF65-F5344CB8AC3E}">
        <p14:creationId xmlns:p14="http://schemas.microsoft.com/office/powerpoint/2010/main" val="42654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88741" y="805781"/>
            <a:ext cx="8254303" cy="1018215"/>
          </a:xfrm>
        </p:spPr>
        <p:txBody>
          <a:bodyPr anchor="ct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Qui peut s’inscrire </a:t>
            </a:r>
            <a:b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pour donner des</a:t>
            </a:r>
            <a:b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cellules souches</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2050" name="Picture 2" descr="https://www.wmda.info/images/donation.png"/>
          <p:cNvPicPr>
            <a:picLocks noChangeAspect="1" noChangeArrowheads="1"/>
          </p:cNvPicPr>
          <p:nvPr>
            <p:custDataLst>
              <p:tags r:id="rId2"/>
            </p:custDataLst>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947985" y="247402"/>
            <a:ext cx="5795059" cy="1931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327363" y="1926605"/>
            <a:ext cx="6966972" cy="175432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fr-CA"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Personnes âgées entre 17 et 35 ans</a:t>
            </a:r>
          </a:p>
          <a:p>
            <a:pPr marL="285750" indent="-285750">
              <a:lnSpc>
                <a:spcPct val="150000"/>
              </a:lnSpc>
              <a:buFont typeface="Arial" panose="020B0604020202020204" pitchFamily="34" charset="0"/>
              <a:buChar char="•"/>
            </a:pPr>
            <a:r>
              <a:rPr lang="fr-CA"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Généralement en bonne santé</a:t>
            </a:r>
          </a:p>
          <a:p>
            <a:pPr marL="285750" indent="-285750">
              <a:lnSpc>
                <a:spcPct val="150000"/>
              </a:lnSpc>
              <a:buFont typeface="Arial" panose="020B0604020202020204" pitchFamily="34" charset="0"/>
              <a:buChar char="•"/>
            </a:pPr>
            <a:r>
              <a:rPr lang="fr-CA"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Désireuses de faire un don à tout patient en ayant besoin</a:t>
            </a:r>
          </a:p>
          <a:p>
            <a:endParaRPr lang="fr-CA" dirty="0"/>
          </a:p>
        </p:txBody>
      </p:sp>
      <p:sp>
        <p:nvSpPr>
          <p:cNvPr id="5" name="TextBox 4"/>
          <p:cNvSpPr txBox="1"/>
          <p:nvPr>
            <p:custDataLst>
              <p:tags r:id="rId4"/>
            </p:custDataLst>
          </p:nvPr>
        </p:nvSpPr>
        <p:spPr>
          <a:xfrm>
            <a:off x="242047" y="3664657"/>
            <a:ext cx="8468985" cy="369332"/>
          </a:xfrm>
          <a:prstGeom prst="rect">
            <a:avLst/>
          </a:prstGeom>
          <a:noFill/>
        </p:spPr>
        <p:txBody>
          <a:bodyPr wrap="none" rtlCol="0">
            <a:spAutoFit/>
          </a:bodyPr>
          <a:lstStyle/>
          <a:p>
            <a:r>
              <a:rPr lang="fr-C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otham"/>
              </a:rPr>
              <a:t>Inscrivez-vous sur sang.ca pour recevoir une trousse de prélèvement de salive.</a:t>
            </a:r>
            <a:endParaRPr lang="fr-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320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0186" y="1133290"/>
            <a:ext cx="8254303" cy="1018215"/>
          </a:xfrm>
        </p:spPr>
        <p:txBody>
          <a:bodyPr anchor="ctr"/>
          <a:lstStyle/>
          <a:p>
            <a:pPr algn="ctr"/>
            <a:r>
              <a:rPr lang="en-US" dirty="0"/>
              <a:t>Pour commencer</a:t>
            </a:r>
          </a:p>
        </p:txBody>
      </p:sp>
      <p:sp>
        <p:nvSpPr>
          <p:cNvPr id="3" name="Slide Number Placeholder 2"/>
          <p:cNvSpPr>
            <a:spLocks noGrp="1"/>
          </p:cNvSpPr>
          <p:nvPr>
            <p:ph type="sldNum" sz="quarter" idx="16"/>
            <p:custDataLst>
              <p:tags r:id="rId2"/>
            </p:custDataLst>
          </p:nvPr>
        </p:nvSpPr>
        <p:spPr/>
        <p:txBody>
          <a:bodyPr/>
          <a:lstStyle/>
          <a:p>
            <a:fld id="{F221C231-2CB1-F343-A43B-DE31385C503C}" type="slidenum">
              <a:rPr lang="en-US" smtClean="0"/>
              <a:pPr/>
              <a:t>31</a:t>
            </a:fld>
            <a:endParaRPr lang="en-US" dirty="0"/>
          </a:p>
        </p:txBody>
      </p:sp>
    </p:spTree>
    <p:extLst>
      <p:ext uri="{BB962C8B-B14F-4D97-AF65-F5344CB8AC3E}">
        <p14:creationId xmlns:p14="http://schemas.microsoft.com/office/powerpoint/2010/main" val="316844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8975" y="483815"/>
            <a:ext cx="7767638" cy="1018215"/>
          </a:xfrm>
        </p:spPr>
        <p:txBody>
          <a:bodyPr/>
          <a:lstStyle/>
          <a:p>
            <a:r>
              <a:rPr lang="fr-CA" dirty="0"/>
              <a:t>Comment réussir…</a:t>
            </a:r>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940350569"/>
              </p:ext>
            </p:extLst>
          </p:nvPr>
        </p:nvGraphicFramePr>
        <p:xfrm>
          <a:off x="688975" y="1085848"/>
          <a:ext cx="3902075" cy="3028951"/>
        </p:xfrm>
        <a:graphic>
          <a:graphicData uri="http://schemas.openxmlformats.org/drawingml/2006/table">
            <a:tbl>
              <a:tblPr firstRow="1" bandRow="1">
                <a:tableStyleId>{EB9631B5-78F2-41C9-869B-9F39066F8104}</a:tableStyleId>
              </a:tblPr>
              <a:tblGrid>
                <a:gridCol w="3902075">
                  <a:extLst>
                    <a:ext uri="{9D8B030D-6E8A-4147-A177-3AD203B41FA5}">
                      <a16:colId xmlns:a16="http://schemas.microsoft.com/office/drawing/2014/main" xmlns="" val="20000"/>
                    </a:ext>
                  </a:extLst>
                </a:gridCol>
              </a:tblGrid>
              <a:tr h="826077">
                <a:tc>
                  <a:txBody>
                    <a:bodyPr/>
                    <a:lstStyle/>
                    <a:p>
                      <a:pPr algn="ctr"/>
                      <a:r>
                        <a:rPr lang="fr-CA" sz="2800" noProof="0" dirty="0">
                          <a:latin typeface="Gotham"/>
                        </a:rPr>
                        <a:t>PLANIFIER</a:t>
                      </a:r>
                    </a:p>
                  </a:txBody>
                  <a:tcPr anchor="ctr">
                    <a:solidFill>
                      <a:srgbClr val="F35D29"/>
                    </a:solidFill>
                  </a:tcPr>
                </a:tc>
                <a:extLst>
                  <a:ext uri="{0D108BD9-81ED-4DB2-BD59-A6C34878D82A}">
                    <a16:rowId xmlns:a16="http://schemas.microsoft.com/office/drawing/2014/main" xmlns="" val="10000"/>
                  </a:ext>
                </a:extLst>
              </a:tr>
              <a:tr h="591213">
                <a:tc>
                  <a:txBody>
                    <a:bodyPr/>
                    <a:lstStyle/>
                    <a:p>
                      <a:pPr marL="285750" indent="-285750">
                        <a:buFont typeface="Arial" panose="020B0604020202020204" pitchFamily="34" charset="0"/>
                        <a:buChar char="•"/>
                      </a:pPr>
                      <a:r>
                        <a:rPr lang="fr-CA" sz="2000" noProof="0" dirty="0">
                          <a:latin typeface="Gotham"/>
                        </a:rPr>
                        <a:t>Former une équipe</a:t>
                      </a:r>
                    </a:p>
                  </a:txBody>
                  <a:tcPr anchor="ctr"/>
                </a:tc>
                <a:extLst>
                  <a:ext uri="{0D108BD9-81ED-4DB2-BD59-A6C34878D82A}">
                    <a16:rowId xmlns:a16="http://schemas.microsoft.com/office/drawing/2014/main" xmlns="" val="10001"/>
                  </a:ext>
                </a:extLst>
              </a:tr>
              <a:tr h="1020448">
                <a:tc>
                  <a:txBody>
                    <a:bodyPr/>
                    <a:lstStyle/>
                    <a:p>
                      <a:pPr marL="285750" indent="-285750">
                        <a:buFont typeface="Arial" panose="020B0604020202020204" pitchFamily="34" charset="0"/>
                        <a:buChar char="•"/>
                      </a:pPr>
                      <a:r>
                        <a:rPr lang="fr-CA" sz="2000" noProof="0" dirty="0">
                          <a:latin typeface="Gotham"/>
                        </a:rPr>
                        <a:t>Travailler avec les enseignants et l’équipe administrative</a:t>
                      </a:r>
                    </a:p>
                  </a:txBody>
                  <a:tcPr anchor="ctr"/>
                </a:tc>
                <a:extLst>
                  <a:ext uri="{0D108BD9-81ED-4DB2-BD59-A6C34878D82A}">
                    <a16:rowId xmlns:a16="http://schemas.microsoft.com/office/drawing/2014/main" xmlns="" val="10002"/>
                  </a:ext>
                </a:extLst>
              </a:tr>
              <a:tr h="591213">
                <a:tc>
                  <a:txBody>
                    <a:bodyPr/>
                    <a:lstStyle/>
                    <a:p>
                      <a:pPr marL="285750" indent="-285750">
                        <a:buFont typeface="Arial" panose="020B0604020202020204" pitchFamily="34" charset="0"/>
                        <a:buChar char="•"/>
                      </a:pPr>
                      <a:r>
                        <a:rPr lang="fr-CA" sz="2000" noProof="0" dirty="0">
                          <a:latin typeface="Gotham"/>
                        </a:rPr>
                        <a:t>Trouver</a:t>
                      </a:r>
                      <a:r>
                        <a:rPr lang="fr-CA" sz="2000" baseline="0" noProof="0" dirty="0">
                          <a:latin typeface="Gotham"/>
                        </a:rPr>
                        <a:t> des idées</a:t>
                      </a:r>
                      <a:endParaRPr lang="fr-CA" sz="2000" noProof="0" dirty="0">
                        <a:latin typeface="Gotham"/>
                      </a:endParaRPr>
                    </a:p>
                  </a:txBody>
                  <a:tcPr anchor="ctr"/>
                </a:tc>
                <a:extLst>
                  <a:ext uri="{0D108BD9-81ED-4DB2-BD59-A6C34878D82A}">
                    <a16:rowId xmlns:a16="http://schemas.microsoft.com/office/drawing/2014/main" xmlns="" val="10003"/>
                  </a:ext>
                </a:extLst>
              </a:tr>
            </a:tbl>
          </a:graphicData>
        </a:graphic>
      </p:graphicFrame>
      <p:sp>
        <p:nvSpPr>
          <p:cNvPr id="4" name="Content Placeholder 3"/>
          <p:cNvSpPr>
            <a:spLocks noGrp="1"/>
          </p:cNvSpPr>
          <p:nvPr>
            <p:ph sz="quarter" idx="13"/>
            <p:custDataLst>
              <p:tags r:id="rId3"/>
            </p:custDataLst>
          </p:nvPr>
        </p:nvSpPr>
        <p:spPr/>
        <p:txBody>
          <a:bodyPr/>
          <a:lstStyle/>
          <a:p>
            <a:r>
              <a:rPr lang="fr-CA" dirty="0">
                <a:solidFill>
                  <a:srgbClr val="FF0000"/>
                </a:solidFill>
              </a:rPr>
              <a:t>Petits trucs</a:t>
            </a:r>
          </a:p>
        </p:txBody>
      </p:sp>
      <p:sp>
        <p:nvSpPr>
          <p:cNvPr id="5" name="Slide Number Placeholder 4"/>
          <p:cNvSpPr>
            <a:spLocks noGrp="1"/>
          </p:cNvSpPr>
          <p:nvPr>
            <p:ph type="sldNum" sz="quarter" idx="16"/>
            <p:custDataLst>
              <p:tags r:id="rId4"/>
            </p:custDataLst>
          </p:nvPr>
        </p:nvSpPr>
        <p:spPr/>
        <p:txBody>
          <a:bodyPr/>
          <a:lstStyle/>
          <a:p>
            <a:fld id="{F221C231-2CB1-F343-A43B-DE31385C503C}" type="slidenum">
              <a:rPr lang="fr-CA" smtClean="0"/>
              <a:pPr/>
              <a:t>32</a:t>
            </a:fld>
            <a:endParaRPr lang="fr-CA" dirty="0"/>
          </a:p>
        </p:txBody>
      </p:sp>
      <p:graphicFrame>
        <p:nvGraphicFramePr>
          <p:cNvPr id="8" name="Content Placeholder 6"/>
          <p:cNvGraphicFramePr>
            <a:graphicFrameLocks/>
          </p:cNvGraphicFramePr>
          <p:nvPr>
            <p:custDataLst>
              <p:tags r:id="rId5"/>
            </p:custDataLst>
            <p:extLst>
              <p:ext uri="{D42A27DB-BD31-4B8C-83A1-F6EECF244321}">
                <p14:modId xmlns:p14="http://schemas.microsoft.com/office/powerpoint/2010/main" val="269459346"/>
              </p:ext>
            </p:extLst>
          </p:nvPr>
        </p:nvGraphicFramePr>
        <p:xfrm>
          <a:off x="5030788" y="1085848"/>
          <a:ext cx="3789362" cy="3047741"/>
        </p:xfrm>
        <a:graphic>
          <a:graphicData uri="http://schemas.openxmlformats.org/drawingml/2006/table">
            <a:tbl>
              <a:tblPr firstRow="1" bandRow="1">
                <a:tableStyleId>{EB9631B5-78F2-41C9-869B-9F39066F8104}</a:tableStyleId>
              </a:tblPr>
              <a:tblGrid>
                <a:gridCol w="3789362">
                  <a:extLst>
                    <a:ext uri="{9D8B030D-6E8A-4147-A177-3AD203B41FA5}">
                      <a16:colId xmlns:a16="http://schemas.microsoft.com/office/drawing/2014/main" xmlns="" val="20000"/>
                    </a:ext>
                  </a:extLst>
                </a:gridCol>
              </a:tblGrid>
              <a:tr h="830634">
                <a:tc>
                  <a:txBody>
                    <a:bodyPr/>
                    <a:lstStyle/>
                    <a:p>
                      <a:pPr algn="ctr"/>
                      <a:r>
                        <a:rPr lang="fr-CA" sz="2800" noProof="0" dirty="0">
                          <a:latin typeface="Gotham"/>
                        </a:rPr>
                        <a:t>PROMOUVOIR</a:t>
                      </a:r>
                    </a:p>
                  </a:txBody>
                  <a:tcPr anchor="ctr">
                    <a:solidFill>
                      <a:srgbClr val="F35D29"/>
                    </a:solidFill>
                  </a:tcPr>
                </a:tc>
                <a:extLst>
                  <a:ext uri="{0D108BD9-81ED-4DB2-BD59-A6C34878D82A}">
                    <a16:rowId xmlns:a16="http://schemas.microsoft.com/office/drawing/2014/main" xmlns="" val="10000"/>
                  </a:ext>
                </a:extLst>
              </a:tr>
              <a:tr h="601948">
                <a:tc>
                  <a:txBody>
                    <a:bodyPr/>
                    <a:lstStyle/>
                    <a:p>
                      <a:pPr marL="285750" indent="-285750">
                        <a:buFont typeface="Arial" panose="020B0604020202020204" pitchFamily="34" charset="0"/>
                        <a:buChar char="•"/>
                      </a:pPr>
                      <a:r>
                        <a:rPr lang="fr-CA" sz="2000" noProof="0" dirty="0">
                          <a:latin typeface="Gotham"/>
                        </a:rPr>
                        <a:t>Faire</a:t>
                      </a:r>
                      <a:r>
                        <a:rPr lang="fr-CA" sz="2000" baseline="0" noProof="0" dirty="0">
                          <a:latin typeface="Gotham"/>
                        </a:rPr>
                        <a:t> passer le message</a:t>
                      </a:r>
                      <a:endParaRPr lang="fr-CA" sz="2000" noProof="0" dirty="0">
                        <a:latin typeface="Gotham"/>
                      </a:endParaRPr>
                    </a:p>
                  </a:txBody>
                  <a:tcPr anchor="ctr"/>
                </a:tc>
                <a:extLst>
                  <a:ext uri="{0D108BD9-81ED-4DB2-BD59-A6C34878D82A}">
                    <a16:rowId xmlns:a16="http://schemas.microsoft.com/office/drawing/2014/main" xmlns="" val="10001"/>
                  </a:ext>
                </a:extLst>
              </a:tr>
              <a:tr h="1026573">
                <a:tc>
                  <a:txBody>
                    <a:bodyPr/>
                    <a:lstStyle/>
                    <a:p>
                      <a:pPr marL="285750" indent="-285750">
                        <a:buFont typeface="Arial" panose="020B0604020202020204" pitchFamily="34" charset="0"/>
                        <a:buChar char="•"/>
                      </a:pPr>
                      <a:r>
                        <a:rPr lang="fr-CA" sz="2000" noProof="0" dirty="0">
                          <a:latin typeface="Gotham"/>
                        </a:rPr>
                        <a:t>Inciter ses</a:t>
                      </a:r>
                      <a:r>
                        <a:rPr lang="fr-CA" sz="2000" baseline="0" noProof="0" dirty="0">
                          <a:latin typeface="Gotham"/>
                        </a:rPr>
                        <a:t> amis et ses proches à s’inscrire en ligne</a:t>
                      </a:r>
                    </a:p>
                  </a:txBody>
                  <a:tcPr anchor="ctr"/>
                </a:tc>
                <a:extLst>
                  <a:ext uri="{0D108BD9-81ED-4DB2-BD59-A6C34878D82A}">
                    <a16:rowId xmlns:a16="http://schemas.microsoft.com/office/drawing/2014/main" xmlns="" val="10002"/>
                  </a:ext>
                </a:extLst>
              </a:tr>
              <a:tr h="588586">
                <a:tc>
                  <a:txBody>
                    <a:bodyPr/>
                    <a:lstStyle/>
                    <a:p>
                      <a:pPr marL="285750" indent="-285750">
                        <a:buFont typeface="Arial" panose="020B0604020202020204" pitchFamily="34" charset="0"/>
                        <a:buChar char="•"/>
                      </a:pPr>
                      <a:r>
                        <a:rPr lang="fr-CA" sz="2000" noProof="0" dirty="0">
                          <a:latin typeface="Gotham"/>
                        </a:rPr>
                        <a:t>S’amuser et sauver des vies!</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1059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6872" y="133731"/>
            <a:ext cx="8254303" cy="1018215"/>
          </a:xfrm>
        </p:spPr>
        <p:txBody>
          <a:bodyPr/>
          <a:lstStyle/>
          <a:p>
            <a:pPr algn="ctr"/>
            <a:r>
              <a:rPr lang="en-US" dirty="0"/>
              <a:t>Utilisez les réseaux sociaux!</a:t>
            </a:r>
          </a:p>
        </p:txBody>
      </p:sp>
      <p:sp>
        <p:nvSpPr>
          <p:cNvPr id="3" name="Slide Number Placeholder 2"/>
          <p:cNvSpPr>
            <a:spLocks noGrp="1"/>
          </p:cNvSpPr>
          <p:nvPr>
            <p:ph type="sldNum" sz="quarter" idx="16"/>
            <p:custDataLst>
              <p:tags r:id="rId2"/>
            </p:custDataLst>
          </p:nvPr>
        </p:nvSpPr>
        <p:spPr/>
        <p:txBody>
          <a:bodyPr/>
          <a:lstStyle/>
          <a:p>
            <a:fld id="{F221C231-2CB1-F343-A43B-DE31385C503C}" type="slidenum">
              <a:rPr lang="en-US" sz="900" smtClean="0"/>
              <a:pPr/>
              <a:t>33</a:t>
            </a:fld>
            <a:endParaRPr lang="en-US" sz="900" dirty="0"/>
          </a:p>
        </p:txBody>
      </p:sp>
      <p:pic>
        <p:nvPicPr>
          <p:cNvPr id="5" name="Picture 7"/>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1510714" y="2117281"/>
            <a:ext cx="1239838" cy="12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3251193" y="2057818"/>
            <a:ext cx="1581150" cy="14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5113986" y="2072028"/>
            <a:ext cx="20701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2289892" y="1065005"/>
            <a:ext cx="4355520" cy="8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custDataLst>
              <p:tags r:id="rId7"/>
            </p:custDataLst>
          </p:nvPr>
        </p:nvSpPr>
        <p:spPr>
          <a:xfrm>
            <a:off x="1079056" y="3772074"/>
            <a:ext cx="1961371" cy="369332"/>
          </a:xfrm>
          <a:prstGeom prst="rect">
            <a:avLst/>
          </a:prstGeom>
          <a:noFill/>
        </p:spPr>
        <p:txBody>
          <a:bodyPr wrap="none" rtlCol="0">
            <a:spAutoFit/>
          </a:bodyPr>
          <a:lstStyle/>
          <a:p>
            <a:r>
              <a:rPr lang="en-US" b="1" dirty="0"/>
              <a:t>#RedonnerLaVie</a:t>
            </a:r>
          </a:p>
        </p:txBody>
      </p:sp>
      <p:sp>
        <p:nvSpPr>
          <p:cNvPr id="12" name="TextBox 11"/>
          <p:cNvSpPr txBox="1"/>
          <p:nvPr>
            <p:custDataLst>
              <p:tags r:id="rId8"/>
            </p:custDataLst>
          </p:nvPr>
        </p:nvSpPr>
        <p:spPr>
          <a:xfrm>
            <a:off x="5327956" y="3713161"/>
            <a:ext cx="3133164" cy="461665"/>
          </a:xfrm>
          <a:prstGeom prst="rect">
            <a:avLst/>
          </a:prstGeom>
          <a:noFill/>
        </p:spPr>
        <p:txBody>
          <a:bodyPr wrap="square" rtlCol="0">
            <a:spAutoFit/>
          </a:bodyPr>
          <a:lstStyle/>
          <a:p>
            <a:r>
              <a:rPr lang="en-US" sz="2400" b="1" dirty="0"/>
              <a:t>#SangNeuf</a:t>
            </a:r>
          </a:p>
        </p:txBody>
      </p:sp>
      <p:sp>
        <p:nvSpPr>
          <p:cNvPr id="4" name="TextBox 3"/>
          <p:cNvSpPr txBox="1"/>
          <p:nvPr>
            <p:custDataLst>
              <p:tags r:id="rId9"/>
            </p:custDataLst>
          </p:nvPr>
        </p:nvSpPr>
        <p:spPr>
          <a:xfrm>
            <a:off x="3095352" y="3753614"/>
            <a:ext cx="2245659" cy="400110"/>
          </a:xfrm>
          <a:prstGeom prst="rect">
            <a:avLst/>
          </a:prstGeom>
          <a:noFill/>
        </p:spPr>
        <p:txBody>
          <a:bodyPr wrap="square" rtlCol="0">
            <a:spAutoFit/>
          </a:bodyPr>
          <a:lstStyle/>
          <a:p>
            <a:r>
              <a:rPr lang="en-US" altLang="en-US" sz="2000" b="1" dirty="0"/>
              <a:t>@itsinyoutogive</a:t>
            </a:r>
            <a:r>
              <a:rPr lang="en-US" altLang="en-US" dirty="0"/>
              <a:t> </a:t>
            </a:r>
            <a:endParaRPr lang="en-US" dirty="0"/>
          </a:p>
        </p:txBody>
      </p:sp>
    </p:spTree>
    <p:extLst>
      <p:ext uri="{BB962C8B-B14F-4D97-AF65-F5344CB8AC3E}">
        <p14:creationId xmlns:p14="http://schemas.microsoft.com/office/powerpoint/2010/main" val="4976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custDataLst>
              <p:tags r:id="rId1"/>
            </p:custDataLst>
          </p:nvPr>
        </p:nvSpPr>
        <p:spPr>
          <a:xfrm>
            <a:off x="100264" y="1803834"/>
            <a:ext cx="3389679" cy="914400"/>
          </a:xfrm>
        </p:spPr>
        <p:txBody>
          <a:bodyPr/>
          <a:lstStyle/>
          <a:p>
            <a:r>
              <a:rPr lang="en-US" sz="3600" dirty="0"/>
              <a:t>#RedonnerLaVie</a:t>
            </a:r>
          </a:p>
        </p:txBody>
      </p:sp>
      <p:pic>
        <p:nvPicPr>
          <p:cNvPr id="4" name="Picture 4"/>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528441" y="923300"/>
            <a:ext cx="56209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45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fld id="{F221C231-2CB1-F343-A43B-DE31385C503C}" type="slidenum">
              <a:rPr lang="en-US" smtClean="0"/>
              <a:pPr/>
              <a:t>35</a:t>
            </a:fld>
            <a:endParaRPr lang="en-US" dirty="0"/>
          </a:p>
        </p:txBody>
      </p:sp>
    </p:spTree>
    <p:extLst>
      <p:ext uri="{BB962C8B-B14F-4D97-AF65-F5344CB8AC3E}">
        <p14:creationId xmlns:p14="http://schemas.microsoft.com/office/powerpoint/2010/main" val="30933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sz="2400" dirty="0"/>
              <a:t>Nous sommes…</a:t>
            </a:r>
            <a:r>
              <a:rPr lang="en-CA" dirty="0"/>
              <a:t/>
            </a:r>
            <a:br>
              <a:rPr lang="en-CA" dirty="0"/>
            </a:br>
            <a:endParaRPr lang="en-CA" dirty="0"/>
          </a:p>
        </p:txBody>
      </p:sp>
      <p:sp>
        <p:nvSpPr>
          <p:cNvPr id="2" name="Slide Number Placeholder 1"/>
          <p:cNvSpPr>
            <a:spLocks noGrp="1"/>
          </p:cNvSpPr>
          <p:nvPr>
            <p:ph type="sldNum" sz="quarter" idx="16"/>
            <p:custDataLst>
              <p:tags r:id="rId2"/>
            </p:custDataLst>
          </p:nvPr>
        </p:nvSpPr>
        <p:spPr/>
        <p:txBody>
          <a:bodyPr/>
          <a:lstStyle/>
          <a:p>
            <a:fld id="{802004A6-81D9-46BC-B9D4-C1EA648C39C4}" type="slidenum">
              <a:rPr lang="en-US" smtClean="0"/>
              <a:pPr/>
              <a:t>4</a:t>
            </a:fld>
            <a:endParaRPr lang="en-US" dirty="0"/>
          </a:p>
        </p:txBody>
      </p:sp>
      <p:sp>
        <p:nvSpPr>
          <p:cNvPr id="6" name="Text Placeholder 5"/>
          <p:cNvSpPr>
            <a:spLocks noGrp="1"/>
          </p:cNvSpPr>
          <p:nvPr>
            <p:ph type="body" sz="quarter" idx="17"/>
            <p:custDataLst>
              <p:tags r:id="rId3"/>
            </p:custDataLst>
          </p:nvPr>
        </p:nvSpPr>
        <p:spPr>
          <a:xfrm>
            <a:off x="688973" y="1081924"/>
            <a:ext cx="7359091" cy="914400"/>
          </a:xfrm>
        </p:spPr>
        <p:txBody>
          <a:bodyPr/>
          <a:lstStyle/>
          <a:p>
            <a:r>
              <a:rPr lang="fr-CA" sz="2800" dirty="0"/>
              <a:t>un organisme national sans but lucratif</a:t>
            </a:r>
          </a:p>
        </p:txBody>
      </p:sp>
      <p:pic>
        <p:nvPicPr>
          <p:cNvPr id="7" name="Picture 1"/>
          <p:cNvPicPr>
            <a:picLocks noGrp="1" noChangeAspect="1" noChangeArrowheads="1"/>
          </p:cNvPicPr>
          <p:nvPr>
            <p:ph idx="1"/>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2576899" y="1729985"/>
            <a:ext cx="307044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9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4734499" y="746036"/>
            <a:ext cx="4033911" cy="1322647"/>
          </a:xfrm>
        </p:spPr>
        <p:txBody>
          <a:bodyPr/>
          <a:lstStyle/>
          <a:p>
            <a:r>
              <a:rPr lang="en-US" sz="2000" dirty="0">
                <a:ln w="18415" cmpd="sng">
                  <a:solidFill>
                    <a:srgbClr val="FFFFFF"/>
                  </a:solidFill>
                  <a:prstDash val="solid"/>
                </a:ln>
                <a:solidFill>
                  <a:srgbClr val="FFFFFF"/>
                </a:solidFill>
              </a:rPr>
              <a:t>Mission :</a:t>
            </a:r>
            <a:r>
              <a:rPr lang="en-US" sz="2000" u="sng"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000" u="sng"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000" u="sng"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000" u="sng"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CA" sz="2000" dirty="0"/>
              <a:t>Gérer un approvisionnement en </a:t>
            </a:r>
            <a:br>
              <a:rPr lang="fr-CA" sz="2000" dirty="0"/>
            </a:br>
            <a:r>
              <a:rPr lang="fr-CA" sz="2000" dirty="0"/>
              <a:t>sang et en produits sanguins sûrs et accessibles  par tous les Canadiens.</a:t>
            </a:r>
            <a:r>
              <a:rPr lang="en-US" sz="2000" dirty="0"/>
              <a:t/>
            </a:r>
            <a:br>
              <a:rPr lang="en-US" sz="2000" dirty="0"/>
            </a:br>
            <a:endParaRPr lang="en-US" sz="2000" dirty="0"/>
          </a:p>
        </p:txBody>
      </p:sp>
      <p:sp>
        <p:nvSpPr>
          <p:cNvPr id="5" name="Slide Number Placeholder 4"/>
          <p:cNvSpPr>
            <a:spLocks noGrp="1"/>
          </p:cNvSpPr>
          <p:nvPr>
            <p:ph type="sldNum" sz="quarter" idx="4294967295"/>
            <p:custDataLst>
              <p:tags r:id="rId2"/>
            </p:custDataLst>
          </p:nvPr>
        </p:nvSpPr>
        <p:spPr>
          <a:xfrm>
            <a:off x="8915400" y="4864100"/>
            <a:ext cx="228600" cy="228600"/>
          </a:xfrm>
        </p:spPr>
        <p:txBody>
          <a:bodyPr/>
          <a:lstStyle/>
          <a:p>
            <a:fld id="{F221C231-2CB1-F343-A43B-DE31385C503C}" type="slidenum">
              <a:rPr lang="en-US" smtClean="0"/>
              <a:pPr/>
              <a:t>5</a:t>
            </a:fld>
            <a:endParaRPr lang="en-US" dirty="0"/>
          </a:p>
        </p:txBody>
      </p:sp>
      <p:pic>
        <p:nvPicPr>
          <p:cNvPr id="9" name="Picture Placeholder 3"/>
          <p:cNvPicPr>
            <a:picLocks noGrp="1" noChangeAspect="1"/>
          </p:cNvPicPr>
          <p:nvPr>
            <p:ph type="pic" sz="quarter" idx="11"/>
            <p:custDataLst>
              <p:tags r:id="rId3"/>
            </p:custDataLst>
          </p:nvPr>
        </p:nvPicPr>
        <p:blipFill>
          <a:blip r:embed="rId6">
            <a:extLst>
              <a:ext uri="{28A0092B-C50C-407E-A947-70E740481C1C}">
                <a14:useLocalDpi xmlns:a14="http://schemas.microsoft.com/office/drawing/2010/main" val="0"/>
              </a:ext>
            </a:extLst>
          </a:blip>
          <a:srcRect l="3446" r="3446"/>
          <a:stretch>
            <a:fillRect/>
          </a:stretch>
        </p:blipFill>
        <p:spPr bwMode="auto">
          <a:xfrm>
            <a:off x="834307" y="545922"/>
            <a:ext cx="3594552" cy="302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08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custDataLst>
              <p:tags r:id="rId1"/>
            </p:custDataLst>
          </p:nvPr>
        </p:nvSpPr>
        <p:spPr/>
        <p:txBody>
          <a:bodyPr/>
          <a:lstStyle/>
          <a:p>
            <a:fld id="{F221C231-2CB1-F343-A43B-DE31385C503C}" type="slidenum">
              <a:rPr lang="en-US" smtClean="0"/>
              <a:pPr/>
              <a:t>6</a:t>
            </a:fld>
            <a:endParaRPr lang="en-US" dirty="0"/>
          </a:p>
        </p:txBody>
      </p:sp>
      <p:pic>
        <p:nvPicPr>
          <p:cNvPr id="6" name="Picture 13"/>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761998" y="452438"/>
            <a:ext cx="1808163" cy="180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3298825" y="652463"/>
            <a:ext cx="23241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4"/>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6212681" y="534988"/>
            <a:ext cx="20955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8"/>
          <p:cNvSpPr txBox="1">
            <a:spLocks noChangeArrowheads="1"/>
          </p:cNvSpPr>
          <p:nvPr>
            <p:custDataLst>
              <p:tags r:id="rId5"/>
            </p:custDataLst>
          </p:nvPr>
        </p:nvSpPr>
        <p:spPr bwMode="auto">
          <a:xfrm>
            <a:off x="377825" y="2259012"/>
            <a:ext cx="21923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a:solidFill>
                  <a:srgbClr val="FF0000"/>
                </a:solidFill>
              </a:rPr>
              <a:t>À la recherche de 100 000 nouveaux donneurs</a:t>
            </a:r>
          </a:p>
        </p:txBody>
      </p:sp>
      <p:sp>
        <p:nvSpPr>
          <p:cNvPr id="10" name="Text Box 9"/>
          <p:cNvSpPr txBox="1">
            <a:spLocks noChangeArrowheads="1"/>
          </p:cNvSpPr>
          <p:nvPr>
            <p:custDataLst>
              <p:tags r:id="rId6"/>
            </p:custDataLst>
          </p:nvPr>
        </p:nvSpPr>
        <p:spPr bwMode="auto">
          <a:xfrm>
            <a:off x="2311400" y="2259013"/>
            <a:ext cx="4298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a:solidFill>
                  <a:srgbClr val="FF0000"/>
                </a:solidFill>
              </a:rPr>
              <a:t>Production, analyses, </a:t>
            </a:r>
          </a:p>
          <a:p>
            <a:pPr algn="ctr">
              <a:spcBef>
                <a:spcPct val="0"/>
              </a:spcBef>
              <a:buFontTx/>
              <a:buNone/>
            </a:pPr>
            <a:r>
              <a:rPr lang="en-US" altLang="en-US" sz="1800" b="1" dirty="0" err="1">
                <a:solidFill>
                  <a:srgbClr val="FF0000"/>
                </a:solidFill>
              </a:rPr>
              <a:t>réserves</a:t>
            </a:r>
            <a:r>
              <a:rPr lang="en-US" altLang="en-US" sz="1800" b="1" dirty="0">
                <a:solidFill>
                  <a:srgbClr val="FF0000"/>
                </a:solidFill>
              </a:rPr>
              <a:t>, R-D, éducation</a:t>
            </a:r>
          </a:p>
        </p:txBody>
      </p:sp>
      <p:sp>
        <p:nvSpPr>
          <p:cNvPr id="11" name="Text Box 8"/>
          <p:cNvSpPr txBox="1">
            <a:spLocks noChangeArrowheads="1"/>
          </p:cNvSpPr>
          <p:nvPr>
            <p:custDataLst>
              <p:tags r:id="rId7"/>
            </p:custDataLst>
          </p:nvPr>
        </p:nvSpPr>
        <p:spPr bwMode="auto">
          <a:xfrm>
            <a:off x="6515998" y="2259013"/>
            <a:ext cx="14888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a:solidFill>
                  <a:srgbClr val="FF0000"/>
                </a:solidFill>
              </a:rPr>
              <a:t>439 hôpitaux </a:t>
            </a:r>
          </a:p>
          <a:p>
            <a:pPr algn="ctr">
              <a:spcBef>
                <a:spcPct val="0"/>
              </a:spcBef>
              <a:buFontTx/>
              <a:buNone/>
            </a:pPr>
            <a:r>
              <a:rPr lang="en-US" altLang="en-US" sz="1800" b="1" dirty="0">
                <a:solidFill>
                  <a:srgbClr val="FF0000"/>
                </a:solidFill>
              </a:rPr>
              <a:t>clients</a:t>
            </a:r>
          </a:p>
        </p:txBody>
      </p:sp>
      <p:sp>
        <p:nvSpPr>
          <p:cNvPr id="12" name="Text Box 10"/>
          <p:cNvSpPr txBox="1">
            <a:spLocks noChangeArrowheads="1"/>
          </p:cNvSpPr>
          <p:nvPr>
            <p:custDataLst>
              <p:tags r:id="rId8"/>
            </p:custDataLst>
          </p:nvPr>
        </p:nvSpPr>
        <p:spPr bwMode="auto">
          <a:xfrm>
            <a:off x="1725613" y="2905125"/>
            <a:ext cx="6223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6688" indent="-1666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FontTx/>
              <a:buChar char="•"/>
            </a:pPr>
            <a:endParaRPr lang="en-US" altLang="en-US" sz="2400" b="1" dirty="0"/>
          </a:p>
          <a:p>
            <a:pPr eaLnBrk="1" hangingPunct="1">
              <a:lnSpc>
                <a:spcPct val="80000"/>
              </a:lnSpc>
              <a:buClr>
                <a:srgbClr val="C00000"/>
              </a:buClr>
              <a:buFontTx/>
              <a:buChar char="•"/>
            </a:pPr>
            <a:r>
              <a:rPr lang="en-US" altLang="en-US" sz="2400" dirty="0"/>
              <a:t> </a:t>
            </a:r>
            <a:r>
              <a:rPr lang="fr-CA" altLang="en-US" sz="2400" dirty="0"/>
              <a:t>dons de plus de 800 000 unités de sang total</a:t>
            </a:r>
          </a:p>
          <a:p>
            <a:pPr>
              <a:spcBef>
                <a:spcPct val="0"/>
              </a:spcBef>
              <a:buClr>
                <a:srgbClr val="C00000"/>
              </a:buClr>
              <a:buFontTx/>
              <a:buChar char="•"/>
            </a:pPr>
            <a:r>
              <a:rPr lang="fr-CA" altLang="en-US" sz="2400" dirty="0"/>
              <a:t> 32 établissements de collecte permanents</a:t>
            </a:r>
          </a:p>
          <a:p>
            <a:pPr>
              <a:spcBef>
                <a:spcPct val="0"/>
              </a:spcBef>
              <a:buClr>
                <a:srgbClr val="C00000"/>
              </a:buClr>
              <a:buFontTx/>
              <a:buChar char="•"/>
            </a:pPr>
            <a:r>
              <a:rPr lang="fr-CA" altLang="en-US" sz="2400" dirty="0"/>
              <a:t> collectes prévues en 2017-2018</a:t>
            </a:r>
          </a:p>
          <a:p>
            <a:pPr eaLnBrk="1" hangingPunct="1">
              <a:lnSpc>
                <a:spcPct val="80000"/>
              </a:lnSpc>
              <a:buFontTx/>
              <a:buChar char="•"/>
            </a:pPr>
            <a:endParaRPr lang="en-US" altLang="en-US" sz="2400" b="1" dirty="0"/>
          </a:p>
        </p:txBody>
      </p:sp>
    </p:spTree>
    <p:extLst>
      <p:ext uri="{BB962C8B-B14F-4D97-AF65-F5344CB8AC3E}">
        <p14:creationId xmlns:p14="http://schemas.microsoft.com/office/powerpoint/2010/main" val="200769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33462" y="1003750"/>
            <a:ext cx="8254303" cy="1018215"/>
          </a:xfrm>
        </p:spPr>
        <p:txBody>
          <a:bodyPr/>
          <a:lstStyle/>
          <a:p>
            <a:pPr algn="ctr"/>
            <a:r>
              <a:rPr lang="en-US" sz="8000" dirty="0"/>
              <a:t>Pourquoi faut-il  donner du sang?</a:t>
            </a:r>
          </a:p>
        </p:txBody>
      </p:sp>
      <p:sp>
        <p:nvSpPr>
          <p:cNvPr id="4" name="Slide Number Placeholder 3"/>
          <p:cNvSpPr>
            <a:spLocks noGrp="1"/>
          </p:cNvSpPr>
          <p:nvPr>
            <p:ph type="sldNum" sz="quarter" idx="16"/>
            <p:custDataLst>
              <p:tags r:id="rId2"/>
            </p:custDataLst>
          </p:nvPr>
        </p:nvSpPr>
        <p:spPr/>
        <p:txBody>
          <a:bodyPr/>
          <a:lstStyle/>
          <a:p>
            <a:fld id="{F221C231-2CB1-F343-A43B-DE31385C503C}" type="slidenum">
              <a:rPr lang="en-US" smtClean="0"/>
              <a:pPr/>
              <a:t>7</a:t>
            </a:fld>
            <a:endParaRPr lang="en-US" dirty="0"/>
          </a:p>
        </p:txBody>
      </p:sp>
    </p:spTree>
    <p:extLst>
      <p:ext uri="{BB962C8B-B14F-4D97-AF65-F5344CB8AC3E}">
        <p14:creationId xmlns:p14="http://schemas.microsoft.com/office/powerpoint/2010/main" val="17362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88975" y="895383"/>
            <a:ext cx="7767638" cy="2769251"/>
          </a:xfrm>
        </p:spPr>
        <p:txBody>
          <a:bodyPr/>
          <a:lstStyle/>
          <a:p>
            <a:pPr>
              <a:buClr>
                <a:srgbClr val="C00000"/>
              </a:buClr>
              <a:buFont typeface="Arial" panose="020B0604020202020204" pitchFamily="34" charset="0"/>
              <a:buChar char="•"/>
            </a:pPr>
            <a:r>
              <a:rPr lang="fr-CA" sz="2400" dirty="0"/>
              <a:t>Chaque minute, quelqu’un a besoin de sang ou de produits sanguins.</a:t>
            </a:r>
          </a:p>
          <a:p>
            <a:pPr>
              <a:buClr>
                <a:srgbClr val="C00000"/>
              </a:buClr>
              <a:buFont typeface="Arial" panose="020B0604020202020204" pitchFamily="34" charset="0"/>
              <a:buChar char="•"/>
            </a:pPr>
            <a:r>
              <a:rPr lang="fr-CA" sz="2400" dirty="0"/>
              <a:t>Un Canadien sur deux peut donner du sang… </a:t>
            </a:r>
            <a:br>
              <a:rPr lang="fr-CA" sz="2400" dirty="0"/>
            </a:br>
            <a:r>
              <a:rPr lang="fr-CA" sz="2400" dirty="0"/>
              <a:t>mais seulement un sur 60 le fait.</a:t>
            </a:r>
          </a:p>
          <a:p>
            <a:pPr>
              <a:buClr>
                <a:srgbClr val="C00000"/>
              </a:buClr>
              <a:buFont typeface="Arial" panose="020B0604020202020204" pitchFamily="34" charset="0"/>
              <a:buChar char="•"/>
            </a:pPr>
            <a:r>
              <a:rPr lang="fr-CA" sz="2400" dirty="0"/>
              <a:t>Seuls 25 % des patients trouvent un donneur de cellules souches parmi leurs proches.</a:t>
            </a:r>
          </a:p>
          <a:p>
            <a:pPr>
              <a:buClr>
                <a:srgbClr val="C00000"/>
              </a:buClr>
              <a:buFont typeface="Arial" panose="020B0604020202020204" pitchFamily="34" charset="0"/>
              <a:buChar char="•"/>
            </a:pPr>
            <a:endParaRPr lang="en-US" sz="2400" dirty="0"/>
          </a:p>
          <a:p>
            <a:pPr>
              <a:buFont typeface="Courier New" panose="02070309020205020404" pitchFamily="49" charset="0"/>
              <a:buChar char="o"/>
            </a:pPr>
            <a:endParaRPr lang="en-US" dirty="0"/>
          </a:p>
        </p:txBody>
      </p:sp>
      <p:sp>
        <p:nvSpPr>
          <p:cNvPr id="4" name="Content Placeholder 3"/>
          <p:cNvSpPr>
            <a:spLocks noGrp="1"/>
          </p:cNvSpPr>
          <p:nvPr>
            <p:ph sz="quarter" idx="13"/>
            <p:custDataLst>
              <p:tags r:id="rId2"/>
            </p:custDataLst>
          </p:nvPr>
        </p:nvSpPr>
        <p:spPr/>
        <p:txBody>
          <a:bodyPr/>
          <a:lstStyle/>
          <a:p>
            <a:r>
              <a:rPr lang="en-US" dirty="0">
                <a:solidFill>
                  <a:srgbClr val="FF0000"/>
                </a:solidFill>
              </a:rPr>
              <a:t>Quelques faits</a:t>
            </a:r>
          </a:p>
        </p:txBody>
      </p:sp>
      <p:sp>
        <p:nvSpPr>
          <p:cNvPr id="5" name="Slide Number Placeholder 4"/>
          <p:cNvSpPr>
            <a:spLocks noGrp="1"/>
          </p:cNvSpPr>
          <p:nvPr>
            <p:ph type="sldNum" sz="quarter" idx="16"/>
            <p:custDataLst>
              <p:tags r:id="rId3"/>
            </p:custDataLst>
          </p:nvPr>
        </p:nvSpPr>
        <p:spPr/>
        <p:txBody>
          <a:bodyPr/>
          <a:lstStyle/>
          <a:p>
            <a:fld id="{F221C231-2CB1-F343-A43B-DE31385C503C}" type="slidenum">
              <a:rPr lang="en-US" smtClean="0"/>
              <a:pPr/>
              <a:t>8</a:t>
            </a:fld>
            <a:endParaRPr lang="en-US" dirty="0"/>
          </a:p>
        </p:txBody>
      </p:sp>
    </p:spTree>
    <p:extLst>
      <p:ext uri="{BB962C8B-B14F-4D97-AF65-F5344CB8AC3E}">
        <p14:creationId xmlns:p14="http://schemas.microsoft.com/office/powerpoint/2010/main" val="3871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custDataLst>
              <p:tags r:id="rId1"/>
            </p:custDataLst>
          </p:nvPr>
        </p:nvSpPr>
        <p:spPr/>
        <p:txBody>
          <a:bodyPr/>
          <a:lstStyle/>
          <a:p>
            <a:r>
              <a:rPr lang="en-US" dirty="0">
                <a:solidFill>
                  <a:srgbClr val="FF0000"/>
                </a:solidFill>
              </a:rPr>
              <a:t>Pourquoi vous impliquer?</a:t>
            </a:r>
          </a:p>
        </p:txBody>
      </p:sp>
      <p:sp>
        <p:nvSpPr>
          <p:cNvPr id="5" name="Slide Number Placeholder 4"/>
          <p:cNvSpPr>
            <a:spLocks noGrp="1"/>
          </p:cNvSpPr>
          <p:nvPr>
            <p:ph type="sldNum" sz="quarter" idx="16"/>
            <p:custDataLst>
              <p:tags r:id="rId2"/>
            </p:custDataLst>
          </p:nvPr>
        </p:nvSpPr>
        <p:spPr/>
        <p:txBody>
          <a:bodyPr/>
          <a:lstStyle/>
          <a:p>
            <a:fld id="{F221C231-2CB1-F343-A43B-DE31385C503C}" type="slidenum">
              <a:rPr lang="en-US" smtClean="0"/>
              <a:pPr/>
              <a:t>9</a:t>
            </a:fld>
            <a:endParaRPr lang="en-US" dirty="0"/>
          </a:p>
        </p:txBody>
      </p:sp>
      <p:pic>
        <p:nvPicPr>
          <p:cNvPr id="6" name="Picture 5"/>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893294" y="1413271"/>
            <a:ext cx="1655806" cy="1716604"/>
          </a:xfrm>
          <a:prstGeom prst="rect">
            <a:avLst/>
          </a:prstGeom>
          <a:noFill/>
          <a:ln>
            <a:noFill/>
          </a:ln>
          <a:extLst>
            <a:ext uri="{53640926-AAD7-44D8-BBD7-CCE9431645EC}">
              <a14:shadowObscured xmlns:a14="http://schemas.microsoft.com/office/drawing/2010/main"/>
            </a:ext>
          </a:extLst>
        </p:spPr>
      </p:pic>
      <p:sp>
        <p:nvSpPr>
          <p:cNvPr id="7" name="Rectangle 6"/>
          <p:cNvSpPr/>
          <p:nvPr>
            <p:custDataLst>
              <p:tags r:id="rId4"/>
            </p:custDataLst>
          </p:nvPr>
        </p:nvSpPr>
        <p:spPr>
          <a:xfrm>
            <a:off x="2736436" y="1166316"/>
            <a:ext cx="4572000" cy="2585323"/>
          </a:xfrm>
          <a:prstGeom prst="rect">
            <a:avLst/>
          </a:prstGeom>
        </p:spPr>
        <p:txBody>
          <a:bodyPr>
            <a:spAutoFit/>
          </a:bodyPr>
          <a:lstStyle/>
          <a:p>
            <a:r>
              <a:rPr lang="fr-CA" dirty="0"/>
              <a:t>Mackenzie avait </a:t>
            </a:r>
            <a:r>
              <a:rPr lang="fr-CA" b="1" dirty="0">
                <a:solidFill>
                  <a:srgbClr val="FF0000"/>
                </a:solidFill>
              </a:rPr>
              <a:t>16 ans à peine</a:t>
            </a:r>
            <a:r>
              <a:rPr lang="fr-CA" dirty="0"/>
              <a:t> en 2013 lorsqu’elle a appris qu’elle était atteinte d’un cancer. Pendant son traitement, elle a </a:t>
            </a:r>
            <a:r>
              <a:rPr lang="fr-CA" b="1" dirty="0">
                <a:solidFill>
                  <a:srgbClr val="FF0000"/>
                </a:solidFill>
              </a:rPr>
              <a:t>reçu 27 transfusions sanguines </a:t>
            </a:r>
            <a:r>
              <a:rPr lang="fr-CA" dirty="0"/>
              <a:t>ainsi qu’une </a:t>
            </a:r>
            <a:r>
              <a:rPr lang="fr-CA" b="1" dirty="0">
                <a:solidFill>
                  <a:srgbClr val="FF0000"/>
                </a:solidFill>
              </a:rPr>
              <a:t>greffe de cellules souches</a:t>
            </a:r>
            <a:r>
              <a:rPr lang="fr-CA" b="1" dirty="0"/>
              <a:t> </a:t>
            </a:r>
            <a:r>
              <a:rPr lang="fr-CA" dirty="0"/>
              <a:t>qui lui ont sauvé la vie. C’est grâce à la générosité des donneurs que Mackenzie peut maintenant apprécier la vie, entourée de sa famille et de ses amis. </a:t>
            </a:r>
            <a:endParaRPr lang="en-CA" dirty="0"/>
          </a:p>
        </p:txBody>
      </p:sp>
    </p:spTree>
    <p:extLst>
      <p:ext uri="{BB962C8B-B14F-4D97-AF65-F5344CB8AC3E}">
        <p14:creationId xmlns:p14="http://schemas.microsoft.com/office/powerpoint/2010/main" val="370614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CBS Colour Scheme">
      <a:dk1>
        <a:srgbClr val="000000"/>
      </a:dk1>
      <a:lt1>
        <a:srgbClr val="FFFFFF"/>
      </a:lt1>
      <a:dk2>
        <a:srgbClr val="3F7F74"/>
      </a:dk2>
      <a:lt2>
        <a:srgbClr val="D3CCBD"/>
      </a:lt2>
      <a:accent1>
        <a:srgbClr val="009AC7"/>
      </a:accent1>
      <a:accent2>
        <a:srgbClr val="F35D29"/>
      </a:accent2>
      <a:accent3>
        <a:srgbClr val="9FA617"/>
      </a:accent3>
      <a:accent4>
        <a:srgbClr val="A7496C"/>
      </a:accent4>
      <a:accent5>
        <a:srgbClr val="62CDDC"/>
      </a:accent5>
      <a:accent6>
        <a:srgbClr val="D59F0F"/>
      </a:accent6>
      <a:hlink>
        <a:srgbClr val="777877"/>
      </a:hlink>
      <a:folHlink>
        <a:srgbClr val="C0242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24891</TotalTime>
  <Words>1773</Words>
  <Application>Microsoft Office PowerPoint</Application>
  <PresentationFormat>On-screen Show (16:9)</PresentationFormat>
  <Paragraphs>365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Défi #RedonnerLaVie</vt:lpstr>
      <vt:lpstr>Programme</vt:lpstr>
      <vt:lpstr>À propos de la Société canadienne du sang</vt:lpstr>
      <vt:lpstr>Nous sommes… </vt:lpstr>
      <vt:lpstr>Mission :  Gérer un approvisionnement en  sang et en produits sanguins sûrs et accessibles  par tous les Canadiens. </vt:lpstr>
      <vt:lpstr>PowerPoint Presentation</vt:lpstr>
      <vt:lpstr>Pourquoi faut-il  donner du sang?</vt:lpstr>
      <vt:lpstr>PowerPoint Presentation</vt:lpstr>
      <vt:lpstr>PowerPoint Presentation</vt:lpstr>
      <vt:lpstr>PowerPoint Presentation</vt:lpstr>
      <vt:lpstr>PowerPoint Presentation</vt:lpstr>
      <vt:lpstr>PowerPoint Presentation</vt:lpstr>
      <vt:lpstr>Le sang</vt:lpstr>
      <vt:lpstr>Composants du sang </vt:lpstr>
      <vt:lpstr>Que fait le sang?</vt:lpstr>
      <vt:lpstr>Durée de  conservation du sang</vt:lpstr>
      <vt:lpstr>Qu’est-ce qu’un « produit sanguin »?</vt:lpstr>
      <vt:lpstr>Groupes sanguins au Canada </vt:lpstr>
      <vt:lpstr>Compatibilité sanguine</vt:lpstr>
      <vt:lpstr>Grâce à votre aide, des personnes peuvent vivre des moments mémorables.</vt:lpstr>
      <vt:lpstr>Le don de sang :  mode de fonctionnement</vt:lpstr>
      <vt:lpstr>Le processus de don</vt:lpstr>
      <vt:lpstr>Le processus de don</vt:lpstr>
      <vt:lpstr>Le processus de don</vt:lpstr>
      <vt:lpstr>les cellules souches?</vt:lpstr>
      <vt:lpstr>Sang périphérique</vt:lpstr>
      <vt:lpstr>Moelle osseuse</vt:lpstr>
      <vt:lpstr>Comment savoir si je peux faire un don?</vt:lpstr>
      <vt:lpstr>Puis-je faire un don? </vt:lpstr>
      <vt:lpstr>Qui peut s’inscrire  pour donner des cellules souches?</vt:lpstr>
      <vt:lpstr>Pour commencer</vt:lpstr>
      <vt:lpstr>Comment réussir…</vt:lpstr>
      <vt:lpstr>Utilisez les réseaux sociaux!</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Van Gerwen</dc:creator>
  <cp:lastModifiedBy>Stephanie Smith</cp:lastModifiedBy>
  <cp:revision>1467</cp:revision>
  <cp:lastPrinted>2017-04-04T15:28:25Z</cp:lastPrinted>
  <dcterms:created xsi:type="dcterms:W3CDTF">2014-05-23T19:22:14Z</dcterms:created>
  <dcterms:modified xsi:type="dcterms:W3CDTF">2017-09-05T14:29:57Z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